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2"/>
  </p:notesMasterIdLst>
  <p:sldIdLst>
    <p:sldId id="712" r:id="rId2"/>
    <p:sldId id="832" r:id="rId3"/>
    <p:sldId id="814" r:id="rId4"/>
    <p:sldId id="815" r:id="rId5"/>
    <p:sldId id="809" r:id="rId6"/>
    <p:sldId id="818" r:id="rId7"/>
    <p:sldId id="819" r:id="rId8"/>
    <p:sldId id="820" r:id="rId9"/>
    <p:sldId id="829" r:id="rId10"/>
    <p:sldId id="826" r:id="rId11"/>
    <p:sldId id="808" r:id="rId12"/>
    <p:sldId id="828" r:id="rId13"/>
    <p:sldId id="810" r:id="rId14"/>
    <p:sldId id="811" r:id="rId15"/>
    <p:sldId id="807" r:id="rId16"/>
    <p:sldId id="837" r:id="rId17"/>
    <p:sldId id="835" r:id="rId18"/>
    <p:sldId id="838" r:id="rId19"/>
    <p:sldId id="831" r:id="rId20"/>
    <p:sldId id="83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4CD339-EA27-3E4E-B52B-BE8948A6BFB2}">
          <p14:sldIdLst>
            <p14:sldId id="712"/>
            <p14:sldId id="832"/>
            <p14:sldId id="814"/>
            <p14:sldId id="815"/>
            <p14:sldId id="809"/>
            <p14:sldId id="818"/>
            <p14:sldId id="819"/>
            <p14:sldId id="820"/>
            <p14:sldId id="829"/>
            <p14:sldId id="826"/>
            <p14:sldId id="808"/>
            <p14:sldId id="828"/>
            <p14:sldId id="810"/>
            <p14:sldId id="811"/>
            <p14:sldId id="807"/>
            <p14:sldId id="837"/>
            <p14:sldId id="835"/>
            <p14:sldId id="838"/>
            <p14:sldId id="831"/>
            <p14:sldId id="8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0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01FF"/>
    <a:srgbClr val="FCF348"/>
    <a:srgbClr val="1C293A"/>
    <a:srgbClr val="04020F"/>
    <a:srgbClr val="F8FD7C"/>
    <a:srgbClr val="FFFFCC"/>
    <a:srgbClr val="2B041E"/>
    <a:srgbClr val="76D6FF"/>
    <a:srgbClr val="C6EDFF"/>
    <a:srgbClr val="F6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2"/>
    <p:restoredTop sz="81122"/>
  </p:normalViewPr>
  <p:slideViewPr>
    <p:cSldViewPr snapToGrid="0">
      <p:cViewPr varScale="1">
        <p:scale>
          <a:sx n="83" d="100"/>
          <a:sy n="83" d="100"/>
        </p:scale>
        <p:origin x="2760" y="184"/>
      </p:cViewPr>
      <p:guideLst>
        <p:guide orient="horz" pos="4104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BFED9-4E02-4510-9B40-7086378C3569}" type="datetimeFigureOut">
              <a:rPr lang="en-US" smtClean="0"/>
              <a:t>1/29/24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C9614-CA45-4DEE-8030-12FF33939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52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x.com/2016/3/30/11332636/great-barrier-reef-coral-bleachin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31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25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7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6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07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0" i="0" u="none" strike="noStrike" dirty="0">
                <a:solidFill>
                  <a:srgbClr val="E8EAED"/>
                </a:solidFill>
                <a:effectLst/>
                <a:latin typeface="Google Sans"/>
              </a:rPr>
              <a:t>In the past three decades, </a:t>
            </a:r>
            <a:r>
              <a:rPr lang="en-PH" b="0" i="0" u="none" strike="noStrike" dirty="0">
                <a:solidFill>
                  <a:srgbClr val="E2EEFF"/>
                </a:solidFill>
                <a:effectLst/>
                <a:latin typeface="Google Sans"/>
              </a:rPr>
              <a:t>it has lost half its coral cover, pollution has caused deadly starfish outbreaks, and global warming has produced horrific coral bleaching</a:t>
            </a:r>
            <a:r>
              <a:rPr lang="en-PH" b="0" i="0" u="none" strike="noStrike" dirty="0">
                <a:solidFill>
                  <a:srgbClr val="E8EAED"/>
                </a:solidFill>
                <a:effectLst/>
                <a:latin typeface="Google Sans"/>
              </a:rPr>
              <a:t>. Coastal development also looms as a major threat.</a:t>
            </a:r>
          </a:p>
          <a:p>
            <a:endParaRPr lang="en-PH" b="0" i="0" u="none" strike="noStrike" dirty="0">
              <a:solidFill>
                <a:srgbClr val="E8EAED"/>
              </a:solidFill>
              <a:effectLst/>
              <a:latin typeface="Google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66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storymaps.arcgis.com</a:t>
            </a:r>
            <a:r>
              <a:rPr lang="en-US" dirty="0"/>
              <a:t>/stories/6f219ead9e5442398da48f89c53a1b89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b="0" i="0" u="none" strike="noStrike" dirty="0">
                <a:solidFill>
                  <a:srgbClr val="4C4E4D"/>
                </a:solidFill>
                <a:effectLst/>
                <a:latin typeface="Balto"/>
              </a:rPr>
              <a:t>In 2016, El Niño was responsible for a spike in ocean temperatures, which led to an </a:t>
            </a:r>
            <a:r>
              <a:rPr lang="en-PH" b="1" i="0" u="none" strike="noStrike" dirty="0">
                <a:solidFill>
                  <a:srgbClr val="4F7177"/>
                </a:solidFill>
                <a:effectLst/>
                <a:latin typeface="inherit"/>
                <a:hlinkClick r:id="rId3"/>
              </a:rPr>
              <a:t>unprecedented level of bleaching</a:t>
            </a:r>
            <a:r>
              <a:rPr lang="en-PH" b="0" i="0" u="none" strike="noStrike" dirty="0">
                <a:solidFill>
                  <a:srgbClr val="4C4E4D"/>
                </a:solidFill>
                <a:effectLst/>
                <a:latin typeface="Balto"/>
              </a:rPr>
              <a:t> along the northern third of the reef. Scientists found as many as </a:t>
            </a:r>
            <a:r>
              <a:rPr lang="en-PH" b="1" i="0" u="none" strike="noStrike" dirty="0">
                <a:solidFill>
                  <a:srgbClr val="4F7177"/>
                </a:solidFill>
                <a:effectLst/>
                <a:latin typeface="inherit"/>
                <a:hlinkClick r:id="rId3"/>
              </a:rPr>
              <a:t>95 percent</a:t>
            </a:r>
            <a:r>
              <a:rPr lang="en-PH" b="0" i="0" u="none" strike="noStrike" dirty="0">
                <a:solidFill>
                  <a:srgbClr val="4C4E4D"/>
                </a:solidFill>
                <a:effectLst/>
                <a:latin typeface="Balto"/>
              </a:rPr>
              <a:t> of the corals surveyed in 2016 were severely bleached. Bleaching is not necessarily fatal for coral, as much as 67 percent of shallow-water corals died.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87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90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35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i="0" dirty="0">
                <a:effectLst/>
                <a:latin typeface="Times"/>
              </a:rPr>
              <a:t>A good match between the empirical and theoretical MSD’s was attained for each phenomenon indicating that all three systems are described by the same class of non-Markovian stochastic processes.</a:t>
            </a:r>
          </a:p>
          <a:p>
            <a:endParaRPr lang="en-PH" i="0" dirty="0">
              <a:effectLst/>
              <a:latin typeface="Times"/>
            </a:endParaRPr>
          </a:p>
          <a:p>
            <a:r>
              <a:rPr lang="en-PH" i="0" dirty="0">
                <a:effectLst/>
                <a:latin typeface="Times"/>
              </a:rPr>
              <a:t>A comparative insight into the complex dynamics of the GBR degradation, SST, and atmospheric CO2 levels can be seen by summarizing values of the memory parameter </a:t>
            </a:r>
            <a:r>
              <a:rPr lang="el-GR" i="0" dirty="0">
                <a:effectLst/>
                <a:latin typeface="Times"/>
              </a:rPr>
              <a:t>μ </a:t>
            </a:r>
            <a:r>
              <a:rPr lang="en-PH" i="0" dirty="0">
                <a:effectLst/>
                <a:latin typeface="Times"/>
              </a:rPr>
              <a:t>and characteristic frequency as shown in Table 1.</a:t>
            </a:r>
          </a:p>
          <a:p>
            <a:endParaRPr lang="en-PH" i="0" dirty="0">
              <a:effectLst/>
              <a:latin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28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i="0" dirty="0">
                <a:effectLst/>
                <a:latin typeface="Times"/>
              </a:rPr>
              <a:t>Specifically, for atmospheric CO2 and SST, we have </a:t>
            </a:r>
            <a:r>
              <a:rPr lang="en-PH" i="0" dirty="0" err="1">
                <a:effectLst/>
                <a:latin typeface="Times"/>
              </a:rPr>
              <a:t>superdiffusive</a:t>
            </a:r>
            <a:r>
              <a:rPr lang="en-PH" i="0" dirty="0">
                <a:effectLst/>
                <a:latin typeface="Times"/>
              </a:rPr>
              <a:t> values of the exponent where, </a:t>
            </a:r>
            <a:r>
              <a:rPr lang="en-PH" i="0" dirty="0">
                <a:effectLst/>
                <a:latin typeface="Helvetica" pitchFamily="2" charset="0"/>
              </a:rPr>
              <a:t>1 &lt; 𝛼 &lt; 2 </a:t>
            </a:r>
            <a:r>
              <a:rPr lang="en-PH" i="0" dirty="0">
                <a:effectLst/>
                <a:latin typeface="Times"/>
              </a:rPr>
              <a:t>, while</a:t>
            </a:r>
          </a:p>
          <a:p>
            <a:r>
              <a:rPr lang="en-PH" i="0" dirty="0">
                <a:effectLst/>
                <a:latin typeface="Times"/>
              </a:rPr>
              <a:t>for the GBR degradation the value is, </a:t>
            </a:r>
            <a:r>
              <a:rPr lang="en-PH" i="0" dirty="0">
                <a:effectLst/>
                <a:latin typeface="Helvetica" pitchFamily="2" charset="0"/>
              </a:rPr>
              <a:t>2 &lt; 𝛼 </a:t>
            </a:r>
            <a:r>
              <a:rPr lang="en-PH" i="0" dirty="0">
                <a:effectLst/>
                <a:latin typeface="Times"/>
              </a:rPr>
              <a:t>, which falls in the </a:t>
            </a:r>
            <a:r>
              <a:rPr lang="en-PH" i="0" dirty="0" err="1">
                <a:effectLst/>
                <a:latin typeface="Times"/>
              </a:rPr>
              <a:t>hyperballistic</a:t>
            </a:r>
            <a:r>
              <a:rPr lang="en-PH" i="0" dirty="0">
                <a:effectLst/>
                <a:latin typeface="Times"/>
              </a:rPr>
              <a:t> domain.</a:t>
            </a:r>
          </a:p>
          <a:p>
            <a:endParaRPr lang="en-PH" i="0" dirty="0">
              <a:effectLst/>
              <a:latin typeface="Times"/>
            </a:endParaRPr>
          </a:p>
          <a:p>
            <a:endParaRPr lang="en-PH" i="0" dirty="0">
              <a:effectLst/>
              <a:latin typeface="Times"/>
            </a:endParaRPr>
          </a:p>
          <a:p>
            <a:endParaRPr lang="en-PH" i="0" dirty="0">
              <a:effectLst/>
              <a:latin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01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i="0" dirty="0">
                <a:effectLst/>
                <a:latin typeface="Times"/>
              </a:rPr>
              <a:t>Specifically, for atmospheric CO2 and SST, we have </a:t>
            </a:r>
            <a:r>
              <a:rPr lang="en-PH" i="0" dirty="0" err="1">
                <a:effectLst/>
                <a:latin typeface="Times"/>
              </a:rPr>
              <a:t>superdiffusive</a:t>
            </a:r>
            <a:r>
              <a:rPr lang="en-PH" i="0" dirty="0">
                <a:effectLst/>
                <a:latin typeface="Times"/>
              </a:rPr>
              <a:t> values of the exponent where, </a:t>
            </a:r>
            <a:r>
              <a:rPr lang="en-PH" i="0" dirty="0">
                <a:effectLst/>
                <a:latin typeface="Helvetica" pitchFamily="2" charset="0"/>
              </a:rPr>
              <a:t>1 &lt; 𝛼 &lt; 2 </a:t>
            </a:r>
            <a:r>
              <a:rPr lang="en-PH" i="0" dirty="0">
                <a:effectLst/>
                <a:latin typeface="Times"/>
              </a:rPr>
              <a:t>, while</a:t>
            </a:r>
          </a:p>
          <a:p>
            <a:r>
              <a:rPr lang="en-PH" i="0" dirty="0">
                <a:effectLst/>
                <a:latin typeface="Times"/>
              </a:rPr>
              <a:t>for the GBR degradation the value is, </a:t>
            </a:r>
            <a:r>
              <a:rPr lang="en-PH" i="0" dirty="0">
                <a:effectLst/>
                <a:latin typeface="Helvetica" pitchFamily="2" charset="0"/>
              </a:rPr>
              <a:t>2 &lt; 𝛼 </a:t>
            </a:r>
            <a:r>
              <a:rPr lang="en-PH" i="0" dirty="0">
                <a:effectLst/>
                <a:latin typeface="Times"/>
              </a:rPr>
              <a:t>, which falls in the </a:t>
            </a:r>
            <a:r>
              <a:rPr lang="en-PH" i="0" dirty="0" err="1">
                <a:effectLst/>
                <a:latin typeface="Times"/>
              </a:rPr>
              <a:t>hyperballistic</a:t>
            </a:r>
            <a:r>
              <a:rPr lang="en-PH" i="0" dirty="0">
                <a:effectLst/>
                <a:latin typeface="Times"/>
              </a:rPr>
              <a:t> domain.</a:t>
            </a:r>
          </a:p>
          <a:p>
            <a:endParaRPr lang="en-PH" i="0" dirty="0">
              <a:effectLst/>
              <a:latin typeface="Times"/>
            </a:endParaRPr>
          </a:p>
          <a:p>
            <a:endParaRPr lang="en-PH" i="0" dirty="0">
              <a:effectLst/>
              <a:latin typeface="Times"/>
            </a:endParaRPr>
          </a:p>
          <a:p>
            <a:endParaRPr lang="en-PH" i="0" dirty="0">
              <a:effectLst/>
              <a:latin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18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2.svg"/><Relationship Id="rId3" Type="http://schemas.openxmlformats.org/officeDocument/2006/relationships/image" Target="../media/image10.svg"/><Relationship Id="rId21" Type="http://schemas.openxmlformats.org/officeDocument/2006/relationships/image" Target="../media/image24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1.png"/><Relationship Id="rId2" Type="http://schemas.openxmlformats.org/officeDocument/2006/relationships/image" Target="../media/image9.png"/><Relationship Id="rId16" Type="http://schemas.openxmlformats.org/officeDocument/2006/relationships/image" Target="../media/image6.png"/><Relationship Id="rId20" Type="http://schemas.microsoft.com/office/2007/relationships/hdphoto" Target="../media/hdphoto2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25.png"/><Relationship Id="rId5" Type="http://schemas.openxmlformats.org/officeDocument/2006/relationships/image" Target="../media/image12.svg"/><Relationship Id="rId15" Type="http://schemas.microsoft.com/office/2007/relationships/hdphoto" Target="../media/hdphoto1.wdp"/><Relationship Id="rId23" Type="http://schemas.openxmlformats.org/officeDocument/2006/relationships/image" Target="../media/image8.png"/><Relationship Id="rId10" Type="http://schemas.openxmlformats.org/officeDocument/2006/relationships/image" Target="../media/image17.png"/><Relationship Id="rId19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5.png"/><Relationship Id="rId22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1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An organic corner shape">
            <a:extLst>
              <a:ext uri="{FF2B5EF4-FFF2-40B4-BE49-F238E27FC236}">
                <a16:creationId xmlns:a16="http://schemas.microsoft.com/office/drawing/2014/main" id="{6459366A-DDC6-4E13-9F87-D87B43CF8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-1" y="0"/>
            <a:ext cx="4572001" cy="4572001"/>
          </a:xfrm>
          <a:prstGeom prst="rect">
            <a:avLst/>
          </a:prstGeom>
        </p:spPr>
      </p:pic>
      <p:pic>
        <p:nvPicPr>
          <p:cNvPr id="17" name="Graphic 16" descr="An organic corner shape">
            <a:extLst>
              <a:ext uri="{FF2B5EF4-FFF2-40B4-BE49-F238E27FC236}">
                <a16:creationId xmlns:a16="http://schemas.microsoft.com/office/drawing/2014/main" id="{D0E01072-F045-46DA-A7F5-4EAE514F8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pic>
        <p:nvPicPr>
          <p:cNvPr id="19" name="Graphic 18" descr="An organic corner shape">
            <a:extLst>
              <a:ext uri="{FF2B5EF4-FFF2-40B4-BE49-F238E27FC236}">
                <a16:creationId xmlns:a16="http://schemas.microsoft.com/office/drawing/2014/main" id="{4A99A441-37E7-44D6-B575-1F1B6F1CA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197339" y="2920077"/>
            <a:ext cx="3947160" cy="3947160"/>
          </a:xfrm>
          <a:prstGeom prst="rect">
            <a:avLst/>
          </a:prstGeom>
        </p:spPr>
      </p:pic>
      <p:pic>
        <p:nvPicPr>
          <p:cNvPr id="45" name="Graphic 44" descr="Planet Saturn">
            <a:extLst>
              <a:ext uri="{FF2B5EF4-FFF2-40B4-BE49-F238E27FC236}">
                <a16:creationId xmlns:a16="http://schemas.microsoft.com/office/drawing/2014/main" id="{A56A4444-5C3A-45E3-8622-8343FAD4F09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8360" y="-334303"/>
            <a:ext cx="2731656" cy="2731656"/>
          </a:xfrm>
          <a:prstGeom prst="rect">
            <a:avLst/>
          </a:prstGeom>
        </p:spPr>
      </p:pic>
      <p:pic>
        <p:nvPicPr>
          <p:cNvPr id="10" name="Graphic 9" descr="A bicycle">
            <a:extLst>
              <a:ext uri="{FF2B5EF4-FFF2-40B4-BE49-F238E27FC236}">
                <a16:creationId xmlns:a16="http://schemas.microsoft.com/office/drawing/2014/main" id="{EC8FB32A-10BF-4CE1-8003-ACFCABE258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892485">
            <a:off x="5603943" y="4638000"/>
            <a:ext cx="2140369" cy="214036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13E3BC-2294-423E-B798-780D7CEDCFF2}"/>
              </a:ext>
            </a:extLst>
          </p:cNvPr>
          <p:cNvGrpSpPr/>
          <p:nvPr/>
        </p:nvGrpSpPr>
        <p:grpSpPr>
          <a:xfrm>
            <a:off x="1366293" y="1641961"/>
            <a:ext cx="7554068" cy="4078039"/>
            <a:chOff x="1416011" y="340624"/>
            <a:chExt cx="7554068" cy="40780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9474E0-9DEE-40F6-8AF3-9B89DCF2F8D6}"/>
                </a:ext>
              </a:extLst>
            </p:cNvPr>
            <p:cNvSpPr txBox="1"/>
            <p:nvPr/>
          </p:nvSpPr>
          <p:spPr>
            <a:xfrm>
              <a:off x="1416011" y="910241"/>
              <a:ext cx="4899613" cy="2400657"/>
            </a:xfrm>
            <a:prstGeom prst="rect">
              <a:avLst/>
            </a:prstGeom>
            <a:noFill/>
            <a:scene3d>
              <a:camera prst="orthographicFront">
                <a:rot lat="20651912" lon="861116" rev="7765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PH" sz="15000" spc="450" baseline="0">
                  <a:ln>
                    <a:solidFill>
                      <a:sysClr val="windowText" lastClr="000000"/>
                    </a:solidFill>
                  </a:ln>
                  <a:solidFill>
                    <a:srgbClr val="B2EDE9"/>
                  </a:solidFill>
                  <a:effectLst>
                    <a:outerShdw dist="88900" dir="8100000" algn="tl">
                      <a:srgbClr val="000000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  <a:cs typeface="Helvetica" panose="020B0604020202020204" pitchFamily="34" charset="0"/>
                </a:rPr>
                <a:t>FRIDAY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C383E1-62F7-4A8F-A612-4C9D4903F330}"/>
                </a:ext>
              </a:extLst>
            </p:cNvPr>
            <p:cNvSpPr txBox="1"/>
            <p:nvPr/>
          </p:nvSpPr>
          <p:spPr>
            <a:xfrm>
              <a:off x="1475231" y="2626444"/>
              <a:ext cx="4929600" cy="1692771"/>
            </a:xfrm>
            <a:prstGeom prst="rect">
              <a:avLst/>
            </a:prstGeom>
            <a:noFill/>
            <a:scene3d>
              <a:camera prst="orthographicFront">
                <a:rot lat="20651912" lon="861116" rev="7765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PH" sz="10400" spc="450" baseline="0">
                  <a:ln>
                    <a:solidFill>
                      <a:sysClr val="windowText" lastClr="000000"/>
                    </a:solidFill>
                  </a:ln>
                  <a:solidFill>
                    <a:srgbClr val="B2EDE9"/>
                  </a:solidFill>
                  <a:effectLst>
                    <a:outerShdw dist="88900" dir="8100000" algn="tl">
                      <a:srgbClr val="000000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</a:rPr>
                <a:t>SESSIONS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D4B545-FE99-4E9E-8F03-330FFE4F8AC4}"/>
                </a:ext>
              </a:extLst>
            </p:cNvPr>
            <p:cNvSpPr txBox="1"/>
            <p:nvPr/>
          </p:nvSpPr>
          <p:spPr>
            <a:xfrm>
              <a:off x="5437962" y="340624"/>
              <a:ext cx="3172242" cy="4078039"/>
            </a:xfrm>
            <a:prstGeom prst="rect">
              <a:avLst/>
            </a:prstGeom>
            <a:noFill/>
            <a:scene3d>
              <a:camera prst="orthographicFront">
                <a:rot lat="20651912" lon="861116" rev="7765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PH" sz="25900" spc="1000" baseline="0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  <a:effectLst>
                    <a:outerShdw dist="88900" dir="8100000" algn="tl">
                      <a:srgbClr val="000000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</a:rPr>
                <a:t>11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E0FCBB-7684-4549-BBF9-9FA44F50D970}"/>
                </a:ext>
              </a:extLst>
            </p:cNvPr>
            <p:cNvSpPr txBox="1"/>
            <p:nvPr/>
          </p:nvSpPr>
          <p:spPr>
            <a:xfrm>
              <a:off x="1500705" y="679899"/>
              <a:ext cx="7469374" cy="461665"/>
            </a:xfrm>
            <a:prstGeom prst="rect">
              <a:avLst/>
            </a:prstGeom>
            <a:noFill/>
            <a:scene3d>
              <a:camera prst="orthographicFront">
                <a:rot lat="20652000" lon="864000" rev="6000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l"/>
              <a:r>
                <a:rPr lang="en-PH" sz="2400" b="0" spc="1100" baseline="0">
                  <a:solidFill>
                    <a:schemeClr val="tx1"/>
                  </a:solidFill>
                  <a:effectLst/>
                  <a:highlight>
                    <a:srgbClr val="FFC000"/>
                  </a:highlight>
                  <a:latin typeface="Bahnschrift" panose="020B0502040204020203" pitchFamily="34" charset="0"/>
                  <a:ea typeface="Verdana" panose="020B0604030504040204" pitchFamily="34" charset="0"/>
                </a:rPr>
                <a:t> PHYSICS 71 TWHFU-1/V-3 </a:t>
              </a:r>
            </a:p>
          </p:txBody>
        </p:sp>
      </p:grpSp>
      <p:pic>
        <p:nvPicPr>
          <p:cNvPr id="28" name="Graphic 27" descr="A flying paper airplane">
            <a:extLst>
              <a:ext uri="{FF2B5EF4-FFF2-40B4-BE49-F238E27FC236}">
                <a16:creationId xmlns:a16="http://schemas.microsoft.com/office/drawing/2014/main" id="{2AF292DA-3612-4D77-AD3A-B6D426B3AA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155625">
            <a:off x="12562" y="5072104"/>
            <a:ext cx="2263577" cy="226357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6F2F57F-BD79-4848-9E88-22F781100E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084945" y="396274"/>
            <a:ext cx="2974110" cy="1432323"/>
            <a:chOff x="7637131" y="60212"/>
            <a:chExt cx="1301497" cy="64197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DB615F5-EC4D-4F11-A43D-AF477DD89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3654" b="97010" l="2658" r="95349">
                          <a14:foregroundMark x1="6645" y1="40864" x2="9967" y2="66113"/>
                          <a14:foregroundMark x1="9967" y1="66113" x2="15947" y2="77409"/>
                          <a14:foregroundMark x1="15947" y1="77409" x2="25581" y2="87708"/>
                          <a14:foregroundMark x1="25581" y1="87708" x2="39203" y2="91694"/>
                          <a14:foregroundMark x1="39203" y1="91694" x2="64452" y2="89037"/>
                          <a14:foregroundMark x1="64452" y1="89037" x2="86711" y2="73422"/>
                          <a14:foregroundMark x1="86711" y1="73422" x2="94684" y2="48173"/>
                          <a14:foregroundMark x1="94684" y1="48173" x2="89701" y2="34551"/>
                          <a14:foregroundMark x1="89701" y1="34551" x2="70432" y2="14286"/>
                          <a14:foregroundMark x1="70432" y1="14286" x2="58472" y2="7973"/>
                          <a14:foregroundMark x1="58472" y1="7973" x2="44186" y2="8970"/>
                          <a14:foregroundMark x1="44186" y1="8970" x2="19934" y2="23256"/>
                          <a14:foregroundMark x1="19934" y1="23256" x2="10631" y2="33223"/>
                          <a14:foregroundMark x1="10631" y1="33223" x2="5980" y2="44850"/>
                          <a14:foregroundMark x1="5980" y1="60133" x2="9967" y2="72093"/>
                          <a14:foregroundMark x1="9967" y1="72093" x2="29236" y2="92691"/>
                          <a14:foregroundMark x1="29236" y1="92691" x2="41860" y2="96013"/>
                          <a14:foregroundMark x1="41860" y1="96013" x2="69103" y2="92027"/>
                          <a14:foregroundMark x1="69103" y1="92027" x2="80399" y2="84053"/>
                          <a14:foregroundMark x1="80399" y1="84053" x2="92359" y2="61130"/>
                          <a14:foregroundMark x1="92359" y1="61130" x2="92691" y2="47841"/>
                          <a14:foregroundMark x1="92691" y1="47841" x2="83056" y2="21927"/>
                          <a14:foregroundMark x1="83056" y1="21927" x2="60133" y2="7641"/>
                          <a14:foregroundMark x1="60133" y1="7641" x2="45847" y2="4983"/>
                          <a14:foregroundMark x1="45847" y1="4983" x2="21595" y2="17276"/>
                          <a14:foregroundMark x1="21595" y1="17276" x2="10963" y2="26578"/>
                          <a14:foregroundMark x1="10963" y1="26578" x2="4651" y2="39867"/>
                          <a14:foregroundMark x1="4651" y1="39867" x2="2658" y2="53488"/>
                          <a14:foregroundMark x1="2658" y1="53488" x2="12957" y2="43522"/>
                          <a14:foregroundMark x1="12957" y1="43522" x2="43522" y2="28904"/>
                          <a14:foregroundMark x1="43522" y1="28904" x2="48505" y2="46844"/>
                          <a14:foregroundMark x1="48505" y1="46844" x2="44850" y2="59136"/>
                          <a14:foregroundMark x1="44850" y1="59136" x2="46512" y2="72093"/>
                          <a14:foregroundMark x1="46512" y1="72093" x2="56811" y2="79402"/>
                          <a14:foregroundMark x1="56811" y1="79402" x2="64452" y2="82060"/>
                          <a14:foregroundMark x1="31561" y1="91362" x2="55482" y2="93688"/>
                          <a14:foregroundMark x1="34219" y1="87375" x2="38206" y2="81063"/>
                          <a14:foregroundMark x1="42857" y1="94684" x2="54817" y2="96013"/>
                          <a14:foregroundMark x1="91362" y1="68106" x2="90698" y2="68106"/>
                          <a14:foregroundMark x1="84053" y1="77741" x2="91694" y2="67110"/>
                          <a14:foregroundMark x1="91694" y1="67110" x2="95681" y2="54817"/>
                          <a14:foregroundMark x1="95681" y1="54817" x2="93688" y2="41860"/>
                          <a14:foregroundMark x1="93688" y1="41860" x2="82060" y2="17940"/>
                          <a14:foregroundMark x1="82060" y1="17940" x2="58472" y2="5648"/>
                          <a14:foregroundMark x1="58472" y1="5648" x2="45183" y2="3987"/>
                          <a14:foregroundMark x1="45183" y1="3987" x2="32890" y2="7309"/>
                          <a14:foregroundMark x1="32890" y1="7309" x2="17940" y2="23920"/>
                          <a14:foregroundMark x1="31894" y1="75415" x2="49169" y2="66445"/>
                          <a14:foregroundMark x1="49169" y1="66445" x2="59801" y2="55814"/>
                          <a14:foregroundMark x1="59801" y1="55814" x2="60133" y2="55150"/>
                          <a14:foregroundMark x1="94352" y1="49502" x2="96013" y2="53821"/>
                          <a14:foregroundMark x1="36213" y1="59801" x2="61794" y2="50166"/>
                          <a14:foregroundMark x1="46844" y1="97010" x2="46844" y2="97010"/>
                          <a14:foregroundMark x1="46512" y1="3654" x2="52824" y2="4319"/>
                          <a14:foregroundMark x1="41860" y1="96346" x2="52492" y2="960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2793" y="60212"/>
              <a:ext cx="635835" cy="635835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AE304389-40E3-4EF5-A476-76A560A63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131" y="66358"/>
              <a:ext cx="635834" cy="635833"/>
            </a:xfrm>
            <a:prstGeom prst="rect">
              <a:avLst/>
            </a:prstGeom>
          </p:spPr>
        </p:pic>
      </p:grpSp>
      <p:pic>
        <p:nvPicPr>
          <p:cNvPr id="7" name="Graphic 6" descr="Planet earth and moon">
            <a:extLst>
              <a:ext uri="{FF2B5EF4-FFF2-40B4-BE49-F238E27FC236}">
                <a16:creationId xmlns:a16="http://schemas.microsoft.com/office/drawing/2014/main" id="{858E802D-6508-2C39-85B6-ECE4462BF5A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474209" y="-321518"/>
            <a:ext cx="3355559" cy="3355559"/>
          </a:xfrm>
          <a:prstGeom prst="rect">
            <a:avLst/>
          </a:prstGeom>
        </p:spPr>
      </p:pic>
      <p:pic>
        <p:nvPicPr>
          <p:cNvPr id="2" name="Picture 2" descr="alt text">
            <a:extLst>
              <a:ext uri="{FF2B5EF4-FFF2-40B4-BE49-F238E27FC236}">
                <a16:creationId xmlns:a16="http://schemas.microsoft.com/office/drawing/2014/main" id="{5A61DA16-D694-45CD-C023-AFDE8F0EBD5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>
            <a:alphaModFix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3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44" t="941" b="12296"/>
          <a:stretch/>
        </p:blipFill>
        <p:spPr bwMode="auto">
          <a:xfrm>
            <a:off x="-2" y="15485"/>
            <a:ext cx="9144002" cy="686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ransparent Plastic Texture PNG (Paper) | Textures for Photoshop">
            <a:extLst>
              <a:ext uri="{FF2B5EF4-FFF2-40B4-BE49-F238E27FC236}">
                <a16:creationId xmlns:a16="http://schemas.microsoft.com/office/drawing/2014/main" id="{04F726A7-182D-2000-3678-3E411BB3A0A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>
            <a:alphaModFix amt="67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9000"/>
                    </a14:imgEffect>
                    <a14:imgEffect>
                      <a14:brightnessContrast bright="-61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r="25101" b="12500"/>
          <a:stretch/>
        </p:blipFill>
        <p:spPr bwMode="auto">
          <a:xfrm>
            <a:off x="0" y="10633"/>
            <a:ext cx="9144000" cy="686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AC316C0-B61C-FEBC-23F2-FC07857DDA35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374" y="572047"/>
            <a:ext cx="1205845" cy="914400"/>
          </a:xfrm>
          <a:prstGeom prst="rect">
            <a:avLst/>
          </a:prstGeom>
          <a:effectLst>
            <a:outerShdw dist="12700" dir="8100000" algn="ctr" rotWithShape="0">
              <a:schemeClr val="bg1"/>
            </a:outerShdw>
          </a:effec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9C43B6F-9DC7-9825-768B-B3030B6DC21F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20" y="705911"/>
            <a:ext cx="2986652" cy="731520"/>
          </a:xfrm>
          <a:prstGeom prst="rect">
            <a:avLst/>
          </a:prstGeom>
          <a:effectLst>
            <a:outerShdw dist="12700" dir="8100000" algn="tr" rotWithShape="0">
              <a:schemeClr val="bg1">
                <a:alpha val="0"/>
              </a:scheme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35A87C-2F85-FC74-191A-FFF924CF9B45}"/>
              </a:ext>
            </a:extLst>
          </p:cNvPr>
          <p:cNvSpPr txBox="1"/>
          <p:nvPr userDrawn="1"/>
        </p:nvSpPr>
        <p:spPr>
          <a:xfrm>
            <a:off x="1029277" y="1968562"/>
            <a:ext cx="75250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i="1">
                <a:solidFill>
                  <a:srgbClr val="FFC000"/>
                </a:solidFill>
                <a:effectLst>
                  <a:outerShdw dist="63500" dir="8100000" algn="tr" rotWithShape="0">
                    <a:prstClr val="black"/>
                  </a:outerShdw>
                </a:effectLst>
                <a:highlight>
                  <a:srgbClr val="000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Lights on or lights off:</a:t>
            </a:r>
            <a:endParaRPr lang="en-US" sz="4000" i="1">
              <a:solidFill>
                <a:srgbClr val="FFC000"/>
              </a:solidFill>
              <a:effectLst>
                <a:outerShdw dist="63500" dir="8100000" algn="tr" rotWithShape="0">
                  <a:prstClr val="black"/>
                </a:outerShdw>
              </a:effectLst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9E65C-12FE-ABB2-E564-AAB277532C93}"/>
              </a:ext>
            </a:extLst>
          </p:cNvPr>
          <p:cNvSpPr txBox="1"/>
          <p:nvPr userDrawn="1"/>
        </p:nvSpPr>
        <p:spPr>
          <a:xfrm>
            <a:off x="969717" y="3016489"/>
            <a:ext cx="760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Post-disaster insights from nighttime lights</a:t>
            </a:r>
            <a:endParaRPr lang="en-US" sz="1800" i="1">
              <a:highlight>
                <a:srgbClr val="FFC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6438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16476 7.40741E-7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402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608E55EA-239F-8032-EC24-9A7E5E92D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96840" y="2845246"/>
            <a:ext cx="3947160" cy="3947160"/>
          </a:xfrm>
          <a:prstGeom prst="rect">
            <a:avLst/>
          </a:prstGeom>
        </p:spPr>
      </p:pic>
      <p:pic>
        <p:nvPicPr>
          <p:cNvPr id="7" name="Graphic 6" descr="An organic corner shape">
            <a:extLst>
              <a:ext uri="{FF2B5EF4-FFF2-40B4-BE49-F238E27FC236}">
                <a16:creationId xmlns:a16="http://schemas.microsoft.com/office/drawing/2014/main" id="{57121200-C068-3D0C-A506-3F5FA719B1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8" name="Graphic 7" descr="An organic corner shape">
            <a:extLst>
              <a:ext uri="{FF2B5EF4-FFF2-40B4-BE49-F238E27FC236}">
                <a16:creationId xmlns:a16="http://schemas.microsoft.com/office/drawing/2014/main" id="{DD4773B4-7385-00A5-F213-D28007F46A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6389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Principe - VIP Parallel Sessions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1D25B-2CC4-4621-8450-201D15D5D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91532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An organic corner shape">
            <a:extLst>
              <a:ext uri="{FF2B5EF4-FFF2-40B4-BE49-F238E27FC236}">
                <a16:creationId xmlns:a16="http://schemas.microsoft.com/office/drawing/2014/main" id="{3DF08528-299F-1C0C-5030-2DA73C2F3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93529" y="2910840"/>
            <a:ext cx="3947160" cy="3947160"/>
          </a:xfrm>
          <a:prstGeom prst="rect">
            <a:avLst/>
          </a:prstGeom>
        </p:spPr>
      </p:pic>
      <p:pic>
        <p:nvPicPr>
          <p:cNvPr id="11" name="Graphic 10" descr="An organic corner shape">
            <a:extLst>
              <a:ext uri="{FF2B5EF4-FFF2-40B4-BE49-F238E27FC236}">
                <a16:creationId xmlns:a16="http://schemas.microsoft.com/office/drawing/2014/main" id="{315EDDCB-6198-B877-F093-1A9A154455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12" name="Graphic 11" descr="An organic corner shape">
            <a:extLst>
              <a:ext uri="{FF2B5EF4-FFF2-40B4-BE49-F238E27FC236}">
                <a16:creationId xmlns:a16="http://schemas.microsoft.com/office/drawing/2014/main" id="{9E28CF7F-8152-6935-17E0-F740343E0D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Google Shape;32;p31">
            <a:extLst>
              <a:ext uri="{FF2B5EF4-FFF2-40B4-BE49-F238E27FC236}">
                <a16:creationId xmlns:a16="http://schemas.microsoft.com/office/drawing/2014/main" id="{EE759B7D-5BC6-614E-2350-CC76C959A0D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31153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An organic corner shape">
            <a:extLst>
              <a:ext uri="{FF2B5EF4-FFF2-40B4-BE49-F238E27FC236}">
                <a16:creationId xmlns:a16="http://schemas.microsoft.com/office/drawing/2014/main" id="{E26F3DD9-9C5C-039A-94E9-5D9FE3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96840" y="2845246"/>
            <a:ext cx="3947160" cy="3947160"/>
          </a:xfrm>
          <a:prstGeom prst="rect">
            <a:avLst/>
          </a:prstGeom>
        </p:spPr>
      </p:pic>
      <p:pic>
        <p:nvPicPr>
          <p:cNvPr id="5" name="Graphic 4" descr="An organic corner shape">
            <a:extLst>
              <a:ext uri="{FF2B5EF4-FFF2-40B4-BE49-F238E27FC236}">
                <a16:creationId xmlns:a16="http://schemas.microsoft.com/office/drawing/2014/main" id="{2BA0BF8D-CF0D-FDA2-9669-57AE4AAD60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953C7445-724D-AE6E-C551-4CBDF5EE02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Google Shape;32;p31">
            <a:extLst>
              <a:ext uri="{FF2B5EF4-FFF2-40B4-BE49-F238E27FC236}">
                <a16:creationId xmlns:a16="http://schemas.microsoft.com/office/drawing/2014/main" id="{5618DBB4-377E-5F3F-4C01-4D28C40832B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81534-5475-F656-007E-900D86DF2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756459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953C7445-724D-AE6E-C551-4CBDF5EE0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" y="1"/>
            <a:ext cx="1022887" cy="1022887"/>
          </a:xfrm>
          <a:prstGeom prst="rect">
            <a:avLst/>
          </a:prstGeom>
        </p:spPr>
      </p:pic>
      <p:pic>
        <p:nvPicPr>
          <p:cNvPr id="2" name="Graphic 1" descr="An organic corner shape">
            <a:extLst>
              <a:ext uri="{FF2B5EF4-FFF2-40B4-BE49-F238E27FC236}">
                <a16:creationId xmlns:a16="http://schemas.microsoft.com/office/drawing/2014/main" id="{E26F3DD9-9C5C-039A-94E9-5D9FE304F8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018638" y="4667044"/>
            <a:ext cx="2125362" cy="212536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Google Shape;32;p31">
            <a:extLst>
              <a:ext uri="{FF2B5EF4-FFF2-40B4-BE49-F238E27FC236}">
                <a16:creationId xmlns:a16="http://schemas.microsoft.com/office/drawing/2014/main" id="{5E618AB3-4DB3-BC9E-95CB-4A54E18B98C8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82F83-0E2B-DE64-E5B6-14EF44A1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076588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An organic corner shape">
            <a:extLst>
              <a:ext uri="{FF2B5EF4-FFF2-40B4-BE49-F238E27FC236}">
                <a16:creationId xmlns:a16="http://schemas.microsoft.com/office/drawing/2014/main" id="{BB2A1BFA-DA00-1CF1-E3C7-8B9AB1EC3F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2B3AE5DC-15C9-2637-2B66-9D0AB70F09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2443A8-EFF2-E663-9341-B79707D0E4C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7324BEF-15F4-319C-F118-8E691930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0DBB75F-7BB8-88E5-374F-BB9A54932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65287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Google Shape;32;p31">
            <a:extLst>
              <a:ext uri="{FF2B5EF4-FFF2-40B4-BE49-F238E27FC236}">
                <a16:creationId xmlns:a16="http://schemas.microsoft.com/office/drawing/2014/main" id="{4E7CD1C5-43EF-4FD8-4954-3872DF89F136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879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gradFill>
          <a:gsLst>
            <a:gs pos="0">
              <a:srgbClr val="08214D"/>
            </a:gs>
            <a:gs pos="69000">
              <a:srgbClr val="2B041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3981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gradFill>
          <a:gsLst>
            <a:gs pos="97000">
              <a:schemeClr val="tx1"/>
            </a:gs>
            <a:gs pos="62000">
              <a:srgbClr val="2801FF"/>
            </a:gs>
            <a:gs pos="21000">
              <a:srgbClr val="2B041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85995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17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Grid lines">
            <a:extLst>
              <a:ext uri="{FF2B5EF4-FFF2-40B4-BE49-F238E27FC236}">
                <a16:creationId xmlns:a16="http://schemas.microsoft.com/office/drawing/2014/main" id="{D734848B-CE7A-449D-884F-9E43EB8750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0813" y="0"/>
            <a:ext cx="844660" cy="844660"/>
          </a:xfrm>
          <a:prstGeom prst="rect">
            <a:avLst/>
          </a:prstGeom>
        </p:spPr>
      </p:pic>
      <p:sp>
        <p:nvSpPr>
          <p:cNvPr id="9" name="Google Shape;14;p13">
            <a:extLst>
              <a:ext uri="{FF2B5EF4-FFF2-40B4-BE49-F238E27FC236}">
                <a16:creationId xmlns:a16="http://schemas.microsoft.com/office/drawing/2014/main" id="{26B0F9BB-2E78-0E49-476B-4706DB7122E8}"/>
              </a:ext>
            </a:extLst>
          </p:cNvPr>
          <p:cNvSpPr/>
          <p:nvPr/>
        </p:nvSpPr>
        <p:spPr>
          <a:xfrm>
            <a:off x="7197328" y="6570129"/>
            <a:ext cx="1923010" cy="2778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7DFB4"/>
              </a:gs>
              <a:gs pos="21000">
                <a:srgbClr val="FFFF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9900"/>
              </a:solidFill>
            </a:endParaRPr>
          </a:p>
        </p:txBody>
      </p:sp>
      <p:sp>
        <p:nvSpPr>
          <p:cNvPr id="23" name="Google Shape;15;p13">
            <a:extLst>
              <a:ext uri="{FF2B5EF4-FFF2-40B4-BE49-F238E27FC236}">
                <a16:creationId xmlns:a16="http://schemas.microsoft.com/office/drawing/2014/main" id="{44ACE946-479E-DEF1-3C90-6DE12299DB63}"/>
              </a:ext>
            </a:extLst>
          </p:cNvPr>
          <p:cNvSpPr/>
          <p:nvPr/>
        </p:nvSpPr>
        <p:spPr>
          <a:xfrm>
            <a:off x="4679949" y="6607186"/>
            <a:ext cx="3824365" cy="20430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8000">
                <a:srgbClr val="FFFFCC"/>
              </a:gs>
              <a:gs pos="19000">
                <a:srgbClr val="67DFB4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noFill/>
            </a:endParaRPr>
          </a:p>
        </p:txBody>
      </p:sp>
      <p:sp>
        <p:nvSpPr>
          <p:cNvPr id="21" name="Google Shape;31;p31">
            <a:extLst>
              <a:ext uri="{FF2B5EF4-FFF2-40B4-BE49-F238E27FC236}">
                <a16:creationId xmlns:a16="http://schemas.microsoft.com/office/drawing/2014/main" id="{A46D73E2-846B-6E12-E5DC-67243B6E2AC9}"/>
              </a:ext>
            </a:extLst>
          </p:cNvPr>
          <p:cNvSpPr txBox="1">
            <a:spLocks/>
          </p:cNvSpPr>
          <p:nvPr/>
        </p:nvSpPr>
        <p:spPr>
          <a:xfrm>
            <a:off x="4756150" y="6607265"/>
            <a:ext cx="2791940" cy="19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 spc="600">
                <a:solidFill>
                  <a:srgbClr val="020021"/>
                </a:solidFill>
                <a:effectLst/>
                <a:latin typeface="Bahnschrift" panose="020B0502040204020203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900" spc="200" baseline="0" dirty="0">
                <a:effectLst>
                  <a:outerShdw dist="38100" dir="8100000" algn="tr" rotWithShape="0">
                    <a:schemeClr val="bg1"/>
                  </a:outerShdw>
                </a:effectLst>
              </a:rPr>
              <a:t>Principe – VIP Parallel Session</a:t>
            </a:r>
          </a:p>
        </p:txBody>
      </p:sp>
      <p:sp>
        <p:nvSpPr>
          <p:cNvPr id="25" name="Google Shape;32;p31">
            <a:extLst>
              <a:ext uri="{FF2B5EF4-FFF2-40B4-BE49-F238E27FC236}">
                <a16:creationId xmlns:a16="http://schemas.microsoft.com/office/drawing/2014/main" id="{BE0E7EC7-47DC-EFA4-FD22-BB88690D976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605702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spc="600">
                <a:solidFill>
                  <a:srgbClr val="020021"/>
                </a:solidFill>
                <a:effectLst>
                  <a:outerShdw blurRad="50800" dist="38100" dir="8100000" algn="tr" rotWithShape="0">
                    <a:schemeClr val="bg1"/>
                  </a:outerShdw>
                </a:effectLst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rgbClr val="04020F"/>
              </a:gs>
              <a:gs pos="81000">
                <a:srgbClr val="FFFFCC"/>
              </a:gs>
              <a:gs pos="50000">
                <a:srgbClr val="67DFB4"/>
              </a:gs>
            </a:gsLst>
            <a:lin ang="0" scaled="1"/>
            <a:tileRect/>
          </a:gradFill>
          <a:ln>
            <a:solidFill>
              <a:srgbClr val="666666"/>
            </a:solidFill>
            <a:prstDash val="sysDot"/>
          </a:ln>
        </p:spPr>
        <p:txBody>
          <a:bodyPr vert="horz" lIns="91440" tIns="45720" rIns="91440" bIns="45720" rtlCol="0" anchor="ctr">
            <a:noAutofit/>
          </a:bodyPr>
          <a:lstStyle/>
          <a:p>
            <a:endParaRPr lang="en-US"/>
          </a:p>
        </p:txBody>
      </p:sp>
      <p:pic>
        <p:nvPicPr>
          <p:cNvPr id="8" name="Graphic 7" descr="Planet Saturn">
            <a:extLst>
              <a:ext uri="{FF2B5EF4-FFF2-40B4-BE49-F238E27FC236}">
                <a16:creationId xmlns:a16="http://schemas.microsoft.com/office/drawing/2014/main" id="{1C8F69A2-796D-3F59-2B77-060B4D3873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73676" y="-44172"/>
            <a:ext cx="844658" cy="8446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46215CC-A92A-5B84-8F95-8B1BD3D5B4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316111" y="6573701"/>
            <a:ext cx="1197930" cy="274320"/>
            <a:chOff x="171373" y="6473595"/>
            <a:chExt cx="1677102" cy="38440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849401B-8566-5880-CE40-2B9F17D1E49A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71373" y="6520628"/>
              <a:ext cx="569606" cy="274320"/>
              <a:chOff x="7637131" y="60212"/>
              <a:chExt cx="1301497" cy="641979"/>
            </a:xfrm>
            <a:effectLst>
              <a:outerShdw dist="12700" dir="8100000" algn="ctr" rotWithShape="0">
                <a:schemeClr val="bg1"/>
              </a:outerShdw>
            </a:effectLst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B94B2C0-42A3-6E1A-2136-B56E7CE2E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654" b="97010" l="2658" r="95349">
                            <a14:foregroundMark x1="6645" y1="40864" x2="9967" y2="66113"/>
                            <a14:foregroundMark x1="9967" y1="66113" x2="15947" y2="77409"/>
                            <a14:foregroundMark x1="15947" y1="77409" x2="25581" y2="87708"/>
                            <a14:foregroundMark x1="25581" y1="87708" x2="39203" y2="91694"/>
                            <a14:foregroundMark x1="39203" y1="91694" x2="64452" y2="89037"/>
                            <a14:foregroundMark x1="64452" y1="89037" x2="86711" y2="73422"/>
                            <a14:foregroundMark x1="86711" y1="73422" x2="94684" y2="48173"/>
                            <a14:foregroundMark x1="94684" y1="48173" x2="89701" y2="34551"/>
                            <a14:foregroundMark x1="89701" y1="34551" x2="70432" y2="14286"/>
                            <a14:foregroundMark x1="70432" y1="14286" x2="58472" y2="7973"/>
                            <a14:foregroundMark x1="58472" y1="7973" x2="44186" y2="8970"/>
                            <a14:foregroundMark x1="44186" y1="8970" x2="19934" y2="23256"/>
                            <a14:foregroundMark x1="19934" y1="23256" x2="10631" y2="33223"/>
                            <a14:foregroundMark x1="10631" y1="33223" x2="5980" y2="44850"/>
                            <a14:foregroundMark x1="5980" y1="60133" x2="9967" y2="72093"/>
                            <a14:foregroundMark x1="9967" y1="72093" x2="29236" y2="92691"/>
                            <a14:foregroundMark x1="29236" y1="92691" x2="41860" y2="96013"/>
                            <a14:foregroundMark x1="41860" y1="96013" x2="69103" y2="92027"/>
                            <a14:foregroundMark x1="69103" y1="92027" x2="80399" y2="84053"/>
                            <a14:foregroundMark x1="80399" y1="84053" x2="92359" y2="61130"/>
                            <a14:foregroundMark x1="92359" y1="61130" x2="92691" y2="47841"/>
                            <a14:foregroundMark x1="92691" y1="47841" x2="83056" y2="21927"/>
                            <a14:foregroundMark x1="83056" y1="21927" x2="60133" y2="7641"/>
                            <a14:foregroundMark x1="60133" y1="7641" x2="45847" y2="4983"/>
                            <a14:foregroundMark x1="45847" y1="4983" x2="21595" y2="17276"/>
                            <a14:foregroundMark x1="21595" y1="17276" x2="10963" y2="26578"/>
                            <a14:foregroundMark x1="10963" y1="26578" x2="4651" y2="39867"/>
                            <a14:foregroundMark x1="4651" y1="39867" x2="2658" y2="53488"/>
                            <a14:foregroundMark x1="2658" y1="53488" x2="12957" y2="43522"/>
                            <a14:foregroundMark x1="12957" y1="43522" x2="43522" y2="28904"/>
                            <a14:foregroundMark x1="43522" y1="28904" x2="48505" y2="46844"/>
                            <a14:foregroundMark x1="48505" y1="46844" x2="44850" y2="59136"/>
                            <a14:foregroundMark x1="44850" y1="59136" x2="46512" y2="72093"/>
                            <a14:foregroundMark x1="46512" y1="72093" x2="56811" y2="79402"/>
                            <a14:foregroundMark x1="56811" y1="79402" x2="64452" y2="82060"/>
                            <a14:foregroundMark x1="31561" y1="91362" x2="55482" y2="93688"/>
                            <a14:foregroundMark x1="34219" y1="87375" x2="38206" y2="81063"/>
                            <a14:foregroundMark x1="42857" y1="94684" x2="54817" y2="96013"/>
                            <a14:foregroundMark x1="91362" y1="68106" x2="90698" y2="68106"/>
                            <a14:foregroundMark x1="84053" y1="77741" x2="91694" y2="67110"/>
                            <a14:foregroundMark x1="91694" y1="67110" x2="95681" y2="54817"/>
                            <a14:foregroundMark x1="95681" y1="54817" x2="93688" y2="41860"/>
                            <a14:foregroundMark x1="93688" y1="41860" x2="82060" y2="17940"/>
                            <a14:foregroundMark x1="82060" y1="17940" x2="58472" y2="5648"/>
                            <a14:foregroundMark x1="58472" y1="5648" x2="45183" y2="3987"/>
                            <a14:foregroundMark x1="45183" y1="3987" x2="32890" y2="7309"/>
                            <a14:foregroundMark x1="32890" y1="7309" x2="17940" y2="23920"/>
                            <a14:foregroundMark x1="31894" y1="75415" x2="49169" y2="66445"/>
                            <a14:foregroundMark x1="49169" y1="66445" x2="59801" y2="55814"/>
                            <a14:foregroundMark x1="59801" y1="55814" x2="60133" y2="55150"/>
                            <a14:foregroundMark x1="94352" y1="49502" x2="96013" y2="53821"/>
                            <a14:foregroundMark x1="36213" y1="59801" x2="61794" y2="50166"/>
                            <a14:foregroundMark x1="46844" y1="97010" x2="46844" y2="97010"/>
                            <a14:foregroundMark x1="46512" y1="3654" x2="52824" y2="4319"/>
                            <a14:foregroundMark x1="41860" y1="96346" x2="52492" y2="960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793" y="60212"/>
                <a:ext cx="635835" cy="635835"/>
              </a:xfrm>
              <a:prstGeom prst="rect">
                <a:avLst/>
              </a:prstGeom>
            </p:spPr>
          </p:pic>
          <p:pic>
            <p:nvPicPr>
              <p:cNvPr id="12" name="Picture 11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AFDC4309-FA13-1EFA-C204-65084AE1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7131" y="66358"/>
                <a:ext cx="635834" cy="635833"/>
              </a:xfrm>
              <a:prstGeom prst="rect">
                <a:avLst/>
              </a:prstGeom>
            </p:spPr>
          </p:pic>
        </p:grp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498C28BA-986B-1317-6941-21C7DF7141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45" y="6492240"/>
              <a:ext cx="622415" cy="365760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77821BAD-E493-D45B-2A03-5F1906AF05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137" y="6473595"/>
              <a:ext cx="482338" cy="365760"/>
            </a:xfrm>
            <a:prstGeom prst="rect">
              <a:avLst/>
            </a:prstGeom>
            <a:effectLst>
              <a:outerShdw dist="12700" dir="8100000" algn="ctr" rotWithShape="0">
                <a:schemeClr val="bg1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5842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98" r:id="rId3"/>
    <p:sldLayoutId id="2147483699" r:id="rId4"/>
    <p:sldLayoutId id="2147483694" r:id="rId5"/>
    <p:sldLayoutId id="2147483690" r:id="rId6"/>
    <p:sldLayoutId id="2147483691" r:id="rId7"/>
    <p:sldLayoutId id="2147483700" r:id="rId8"/>
    <p:sldLayoutId id="2147483701" r:id="rId9"/>
    <p:sldLayoutId id="2147483695" r:id="rId10"/>
    <p:sldLayoutId id="2147483702" r:id="rId11"/>
  </p:sldLayoutIdLst>
  <p:transition spd="med">
    <p:pull/>
  </p:transition>
  <p:hf hd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4000" b="1" i="0" kern="1200">
          <a:ln w="0">
            <a:solidFill>
              <a:schemeClr val="tx1"/>
            </a:solidFill>
          </a:ln>
          <a:solidFill>
            <a:srgbClr val="FCF348"/>
          </a:solidFill>
          <a:effectLst>
            <a:outerShdw dist="76200" dir="8100000" algn="tl">
              <a:srgbClr val="04020F"/>
            </a:outerShdw>
          </a:effectLst>
          <a:latin typeface="Bahnschrift" panose="020B0502040204020203" pitchFamily="34" charset="0"/>
          <a:ea typeface="Verdana" panose="020B060403050404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None/>
        <a:defRPr sz="32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8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0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0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5.png"/><Relationship Id="rId18" Type="http://schemas.openxmlformats.org/officeDocument/2006/relationships/image" Target="../media/image46.png"/><Relationship Id="rId3" Type="http://schemas.openxmlformats.org/officeDocument/2006/relationships/image" Target="../media/image23.png"/><Relationship Id="rId7" Type="http://schemas.openxmlformats.org/officeDocument/2006/relationships/image" Target="../media/image40.png"/><Relationship Id="rId12" Type="http://schemas.openxmlformats.org/officeDocument/2006/relationships/image" Target="../media/image8.png"/><Relationship Id="rId17" Type="http://schemas.openxmlformats.org/officeDocument/2006/relationships/image" Target="../media/image4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6.png"/><Relationship Id="rId5" Type="http://schemas.openxmlformats.org/officeDocument/2006/relationships/image" Target="../media/image38.png"/><Relationship Id="rId15" Type="http://schemas.openxmlformats.org/officeDocument/2006/relationships/image" Target="../media/image43.svg"/><Relationship Id="rId10" Type="http://schemas.microsoft.com/office/2007/relationships/hdphoto" Target="../media/hdphoto1.wdp"/><Relationship Id="rId19" Type="http://schemas.openxmlformats.org/officeDocument/2006/relationships/image" Target="../media/image47.svg"/><Relationship Id="rId4" Type="http://schemas.microsoft.com/office/2007/relationships/hdphoto" Target="../media/hdphoto2.wdp"/><Relationship Id="rId9" Type="http://schemas.openxmlformats.org/officeDocument/2006/relationships/image" Target="../media/image5.png"/><Relationship Id="rId14" Type="http://schemas.openxmlformats.org/officeDocument/2006/relationships/image" Target="../media/image4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2.png"/><Relationship Id="rId4" Type="http://schemas.openxmlformats.org/officeDocument/2006/relationships/image" Target="../media/image7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8.png"/><Relationship Id="rId10" Type="http://schemas.openxmlformats.org/officeDocument/2006/relationships/image" Target="../media/image60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8.png"/><Relationship Id="rId10" Type="http://schemas.openxmlformats.org/officeDocument/2006/relationships/image" Target="../media/image80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8.png"/><Relationship Id="rId3" Type="http://schemas.openxmlformats.org/officeDocument/2006/relationships/image" Target="../media/image23.png"/><Relationship Id="rId7" Type="http://schemas.openxmlformats.org/officeDocument/2006/relationships/image" Target="../media/image39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microsoft.com/office/2007/relationships/hdphoto" Target="../media/hdphoto1.wdp"/><Relationship Id="rId5" Type="http://schemas.openxmlformats.org/officeDocument/2006/relationships/image" Target="../media/image48.png"/><Relationship Id="rId10" Type="http://schemas.openxmlformats.org/officeDocument/2006/relationships/image" Target="../media/image5.png"/><Relationship Id="rId4" Type="http://schemas.microsoft.com/office/2007/relationships/hdphoto" Target="../media/hdphoto2.wdp"/><Relationship Id="rId9" Type="http://schemas.openxmlformats.org/officeDocument/2006/relationships/image" Target="../media/image41.sv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vox.com/science-and-health/2017/4/18/15272634/catastrophic-coral-bleaching-great-barrier-reef-map" TargetMode="External"/><Relationship Id="rId4" Type="http://schemas.openxmlformats.org/officeDocument/2006/relationships/hyperlink" Target="https://oceanservice.noaa.gov/facts/coral_bleach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ceanservice.noaa.gov/facts/coral_bleach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lt text">
            <a:extLst>
              <a:ext uri="{FF2B5EF4-FFF2-40B4-BE49-F238E27FC236}">
                <a16:creationId xmlns:a16="http://schemas.microsoft.com/office/drawing/2014/main" id="{E3ED843E-87CE-B334-D830-5A645324A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3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4" r="3942" b="13237"/>
          <a:stretch/>
        </p:blipFill>
        <p:spPr bwMode="auto">
          <a:xfrm>
            <a:off x="0" y="-815"/>
            <a:ext cx="14056222" cy="685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CA76F0-5CA4-983F-03A4-CD09701F6857}"/>
              </a:ext>
            </a:extLst>
          </p:cNvPr>
          <p:cNvSpPr/>
          <p:nvPr/>
        </p:nvSpPr>
        <p:spPr>
          <a:xfrm>
            <a:off x="0" y="20426"/>
            <a:ext cx="9144000" cy="6858000"/>
          </a:xfrm>
          <a:prstGeom prst="rect">
            <a:avLst/>
          </a:prstGeom>
          <a:gradFill>
            <a:gsLst>
              <a:gs pos="91000">
                <a:schemeClr val="tx1">
                  <a:alpha val="29827"/>
                </a:schemeClr>
              </a:gs>
              <a:gs pos="17000">
                <a:srgbClr val="2B041E">
                  <a:alpha val="80429"/>
                </a:srgbClr>
              </a:gs>
              <a:gs pos="61000">
                <a:srgbClr val="2801FF">
                  <a:alpha val="55233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307052-A88C-4FDA-B987-9CD1BA043FF9}"/>
              </a:ext>
            </a:extLst>
          </p:cNvPr>
          <p:cNvSpPr txBox="1"/>
          <p:nvPr/>
        </p:nvSpPr>
        <p:spPr>
          <a:xfrm>
            <a:off x="1326776" y="-448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BA0157-1066-C75F-2DAD-B3AA8E4F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1</a:t>
            </a:fld>
            <a:endParaRPr lang="en-US"/>
          </a:p>
        </p:txBody>
      </p:sp>
      <p:pic>
        <p:nvPicPr>
          <p:cNvPr id="15" name="Graphic 14" descr="Grid lines">
            <a:extLst>
              <a:ext uri="{FF2B5EF4-FFF2-40B4-BE49-F238E27FC236}">
                <a16:creationId xmlns:a16="http://schemas.microsoft.com/office/drawing/2014/main" id="{A6749D8D-6C41-7BF2-F919-414F8A54AB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735" y="1550285"/>
            <a:ext cx="1582600" cy="1582600"/>
          </a:xfrm>
          <a:prstGeom prst="rect">
            <a:avLst/>
          </a:prstGeom>
        </p:spPr>
      </p:pic>
      <p:pic>
        <p:nvPicPr>
          <p:cNvPr id="12" name="Graphic 11" descr="Grid lines">
            <a:extLst>
              <a:ext uri="{FF2B5EF4-FFF2-40B4-BE49-F238E27FC236}">
                <a16:creationId xmlns:a16="http://schemas.microsoft.com/office/drawing/2014/main" id="{5993687E-417F-0B94-F311-96E956F78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2126" y="2276160"/>
            <a:ext cx="1582600" cy="1582600"/>
          </a:xfrm>
          <a:prstGeom prst="rect">
            <a:avLst/>
          </a:prstGeom>
        </p:spPr>
      </p:pic>
      <p:pic>
        <p:nvPicPr>
          <p:cNvPr id="20" name="Graphic 19" descr="Planet Saturn">
            <a:extLst>
              <a:ext uri="{FF2B5EF4-FFF2-40B4-BE49-F238E27FC236}">
                <a16:creationId xmlns:a16="http://schemas.microsoft.com/office/drawing/2014/main" id="{406C5B53-8DBD-DE0A-BA66-2A838EEF98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22770" y="1607689"/>
            <a:ext cx="577828" cy="57782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2B7BDA0-0ABC-4941-A56E-67800A51D7BF}"/>
              </a:ext>
            </a:extLst>
          </p:cNvPr>
          <p:cNvGrpSpPr>
            <a:grpSpLocks noChangeAspect="1"/>
          </p:cNvGrpSpPr>
          <p:nvPr/>
        </p:nvGrpSpPr>
        <p:grpSpPr>
          <a:xfrm>
            <a:off x="364735" y="457987"/>
            <a:ext cx="8531889" cy="1371600"/>
            <a:chOff x="1631575" y="158280"/>
            <a:chExt cx="7080168" cy="11382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8365DA-3B1E-14F4-DB91-35B866D5B5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31575" y="295281"/>
              <a:ext cx="1890740" cy="910575"/>
              <a:chOff x="7637131" y="60212"/>
              <a:chExt cx="1301497" cy="641979"/>
            </a:xfrm>
            <a:effectLst>
              <a:outerShdw dist="12700" dir="8100000" algn="ctr" rotWithShape="0">
                <a:schemeClr val="bg1"/>
              </a:outerShdw>
            </a:effectLst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A1EBAA9-065C-41FA-BBA3-102CDFEEC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654" b="97010" l="2658" r="95349">
                            <a14:foregroundMark x1="6645" y1="40864" x2="9967" y2="66113"/>
                            <a14:foregroundMark x1="9967" y1="66113" x2="15947" y2="77409"/>
                            <a14:foregroundMark x1="15947" y1="77409" x2="25581" y2="87708"/>
                            <a14:foregroundMark x1="25581" y1="87708" x2="39203" y2="91694"/>
                            <a14:foregroundMark x1="39203" y1="91694" x2="64452" y2="89037"/>
                            <a14:foregroundMark x1="64452" y1="89037" x2="86711" y2="73422"/>
                            <a14:foregroundMark x1="86711" y1="73422" x2="94684" y2="48173"/>
                            <a14:foregroundMark x1="94684" y1="48173" x2="89701" y2="34551"/>
                            <a14:foregroundMark x1="89701" y1="34551" x2="70432" y2="14286"/>
                            <a14:foregroundMark x1="70432" y1="14286" x2="58472" y2="7973"/>
                            <a14:foregroundMark x1="58472" y1="7973" x2="44186" y2="8970"/>
                            <a14:foregroundMark x1="44186" y1="8970" x2="19934" y2="23256"/>
                            <a14:foregroundMark x1="19934" y1="23256" x2="10631" y2="33223"/>
                            <a14:foregroundMark x1="10631" y1="33223" x2="5980" y2="44850"/>
                            <a14:foregroundMark x1="5980" y1="60133" x2="9967" y2="72093"/>
                            <a14:foregroundMark x1="9967" y1="72093" x2="29236" y2="92691"/>
                            <a14:foregroundMark x1="29236" y1="92691" x2="41860" y2="96013"/>
                            <a14:foregroundMark x1="41860" y1="96013" x2="69103" y2="92027"/>
                            <a14:foregroundMark x1="69103" y1="92027" x2="80399" y2="84053"/>
                            <a14:foregroundMark x1="80399" y1="84053" x2="92359" y2="61130"/>
                            <a14:foregroundMark x1="92359" y1="61130" x2="92691" y2="47841"/>
                            <a14:foregroundMark x1="92691" y1="47841" x2="83056" y2="21927"/>
                            <a14:foregroundMark x1="83056" y1="21927" x2="60133" y2="7641"/>
                            <a14:foregroundMark x1="60133" y1="7641" x2="45847" y2="4983"/>
                            <a14:foregroundMark x1="45847" y1="4983" x2="21595" y2="17276"/>
                            <a14:foregroundMark x1="21595" y1="17276" x2="10963" y2="26578"/>
                            <a14:foregroundMark x1="10963" y1="26578" x2="4651" y2="39867"/>
                            <a14:foregroundMark x1="4651" y1="39867" x2="2658" y2="53488"/>
                            <a14:foregroundMark x1="2658" y1="53488" x2="12957" y2="43522"/>
                            <a14:foregroundMark x1="12957" y1="43522" x2="43522" y2="28904"/>
                            <a14:foregroundMark x1="43522" y1="28904" x2="48505" y2="46844"/>
                            <a14:foregroundMark x1="48505" y1="46844" x2="44850" y2="59136"/>
                            <a14:foregroundMark x1="44850" y1="59136" x2="46512" y2="72093"/>
                            <a14:foregroundMark x1="46512" y1="72093" x2="56811" y2="79402"/>
                            <a14:foregroundMark x1="56811" y1="79402" x2="64452" y2="82060"/>
                            <a14:foregroundMark x1="31561" y1="91362" x2="55482" y2="93688"/>
                            <a14:foregroundMark x1="34219" y1="87375" x2="38206" y2="81063"/>
                            <a14:foregroundMark x1="42857" y1="94684" x2="54817" y2="96013"/>
                            <a14:foregroundMark x1="91362" y1="68106" x2="90698" y2="68106"/>
                            <a14:foregroundMark x1="84053" y1="77741" x2="91694" y2="67110"/>
                            <a14:foregroundMark x1="91694" y1="67110" x2="95681" y2="54817"/>
                            <a14:foregroundMark x1="95681" y1="54817" x2="93688" y2="41860"/>
                            <a14:foregroundMark x1="93688" y1="41860" x2="82060" y2="17940"/>
                            <a14:foregroundMark x1="82060" y1="17940" x2="58472" y2="5648"/>
                            <a14:foregroundMark x1="58472" y1="5648" x2="45183" y2="3987"/>
                            <a14:foregroundMark x1="45183" y1="3987" x2="32890" y2="7309"/>
                            <a14:foregroundMark x1="32890" y1="7309" x2="17940" y2="23920"/>
                            <a14:foregroundMark x1="31894" y1="75415" x2="49169" y2="66445"/>
                            <a14:foregroundMark x1="49169" y1="66445" x2="59801" y2="55814"/>
                            <a14:foregroundMark x1="59801" y1="55814" x2="60133" y2="55150"/>
                            <a14:foregroundMark x1="94352" y1="49502" x2="96013" y2="53821"/>
                            <a14:foregroundMark x1="36213" y1="59801" x2="61794" y2="50166"/>
                            <a14:foregroundMark x1="46844" y1="97010" x2="46844" y2="97010"/>
                            <a14:foregroundMark x1="46512" y1="3654" x2="52824" y2="4319"/>
                            <a14:foregroundMark x1="41860" y1="96346" x2="52492" y2="960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793" y="60212"/>
                <a:ext cx="635835" cy="635835"/>
              </a:xfrm>
              <a:prstGeom prst="rect">
                <a:avLst/>
              </a:prstGeom>
            </p:spPr>
          </p:pic>
          <p:pic>
            <p:nvPicPr>
              <p:cNvPr id="33" name="Picture 3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F1569006-9C57-7079-A1B9-44D69781D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7131" y="66358"/>
                <a:ext cx="635834" cy="635833"/>
              </a:xfrm>
              <a:prstGeom prst="rect">
                <a:avLst/>
              </a:prstGeom>
            </p:spPr>
          </p:pic>
        </p:grpSp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6B744149-14E7-EA81-9A7A-54F8004FB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742" y="158280"/>
              <a:ext cx="1501001" cy="1138219"/>
            </a:xfrm>
            <a:prstGeom prst="rect">
              <a:avLst/>
            </a:prstGeom>
            <a:effectLst>
              <a:outerShdw dist="12700" dir="8100000" algn="ctr" rotWithShape="0">
                <a:schemeClr val="bg1"/>
              </a:outerShdw>
            </a:effectLst>
          </p:spPr>
        </p:pic>
        <p:pic>
          <p:nvPicPr>
            <p:cNvPr id="31" name="Picture 30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D1A6F2F-2EDF-60C5-A3EC-BB1ABF38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745" y="295281"/>
              <a:ext cx="3717698" cy="910575"/>
            </a:xfrm>
            <a:prstGeom prst="rect">
              <a:avLst/>
            </a:prstGeom>
            <a:effectLst>
              <a:outerShdw dist="12700" dir="8100000" algn="tr" rotWithShape="0">
                <a:schemeClr val="bg1">
                  <a:alpha val="0"/>
                </a:schemeClr>
              </a:outerShdw>
            </a:effectLst>
          </p:spPr>
        </p:pic>
      </p:grpSp>
      <p:pic>
        <p:nvPicPr>
          <p:cNvPr id="14" name="Graphic 13" descr="An organic corner shape">
            <a:extLst>
              <a:ext uri="{FF2B5EF4-FFF2-40B4-BE49-F238E27FC236}">
                <a16:creationId xmlns:a16="http://schemas.microsoft.com/office/drawing/2014/main" id="{968CF3E1-6528-7B30-4EE6-349A917B14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5197339" y="2920077"/>
            <a:ext cx="3947160" cy="3947160"/>
          </a:xfrm>
          <a:prstGeom prst="rect">
            <a:avLst/>
          </a:prstGeom>
        </p:spPr>
      </p:pic>
      <p:pic>
        <p:nvPicPr>
          <p:cNvPr id="16" name="Graphic 15" descr="A bicycle">
            <a:extLst>
              <a:ext uri="{FF2B5EF4-FFF2-40B4-BE49-F238E27FC236}">
                <a16:creationId xmlns:a16="http://schemas.microsoft.com/office/drawing/2014/main" id="{1527F84F-E421-A2E0-033A-B0DA75F0E9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0892485">
            <a:off x="5603943" y="4638000"/>
            <a:ext cx="2140369" cy="2140369"/>
          </a:xfrm>
          <a:prstGeom prst="rect">
            <a:avLst/>
          </a:prstGeom>
        </p:spPr>
      </p:pic>
      <p:pic>
        <p:nvPicPr>
          <p:cNvPr id="24" name="Graphic 23" descr="A flying paper airplane">
            <a:extLst>
              <a:ext uri="{FF2B5EF4-FFF2-40B4-BE49-F238E27FC236}">
                <a16:creationId xmlns:a16="http://schemas.microsoft.com/office/drawing/2014/main" id="{3EF29580-ABDA-8441-4D80-3254B8FCC7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155625">
            <a:off x="12562" y="5072104"/>
            <a:ext cx="2263577" cy="226357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087EDA7-4089-7486-6E8B-92722AD7410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1123" y="1497497"/>
            <a:ext cx="7584148" cy="474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4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-0.16484 1.48148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9A921-9277-08EE-4796-2ED076D1C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GBR: Theo vs Empirical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BCBE2-237E-3B13-B069-EA859DEA7B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AFE3E2-4CBC-DE43-2A48-4A3C823285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5" indent="0">
                  <a:buNone/>
                </a:pPr>
                <a:r>
                  <a:rPr lang="en-US" sz="2000" b="1" dirty="0">
                    <a:solidFill>
                      <a:srgbClr val="2801FF"/>
                    </a:solidFill>
                    <a:ea typeface="Cambria Math" panose="02040503050406030204" pitchFamily="18" charset="0"/>
                  </a:rPr>
                  <a:t>[SOLID LINE] Theoretical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2801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𝑴𝑺𝑫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marL="111125" indent="0"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[BLACK DOTS] Empirical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𝑴𝑺𝑫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−△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△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AFE3E2-4CBC-DE43-2A48-4A3C82328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D5421D8-C429-82A8-F733-09DE8CD05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460" y="2114444"/>
            <a:ext cx="6400800" cy="4364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DA6777-AF4D-D96D-4372-EBBAD0E65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992" y="2265194"/>
            <a:ext cx="5262016" cy="42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870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51 -0.02084 L -0.31823 0.17106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37" y="95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3F35D-36BC-EBF8-4854-894DECCAC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1125" indent="0">
              <a:buNone/>
            </a:pPr>
            <a:r>
              <a:rPr lang="en-US" sz="2000" dirty="0"/>
              <a:t>NOAA for monthly data from January 1982 to October 2017</a:t>
            </a:r>
          </a:p>
          <a:p>
            <a:pPr marL="111125" indent="0">
              <a:buNone/>
            </a:pPr>
            <a:r>
              <a:rPr lang="en-US" sz="2000" dirty="0"/>
              <a:t>(https://</a:t>
            </a:r>
            <a:r>
              <a:rPr lang="en-US" sz="2000" dirty="0" err="1"/>
              <a:t>www.ncdc.noaa.gov</a:t>
            </a:r>
            <a:r>
              <a:rPr lang="en-US" sz="2000" dirty="0"/>
              <a:t>/teleconnections/</a:t>
            </a:r>
            <a:r>
              <a:rPr lang="en-US" sz="2000" dirty="0" err="1"/>
              <a:t>enso</a:t>
            </a:r>
            <a:r>
              <a:rPr lang="en-US" sz="2000" dirty="0"/>
              <a:t>/indicators/</a:t>
            </a:r>
            <a:r>
              <a:rPr lang="en-US" sz="2000" dirty="0" err="1"/>
              <a:t>sst.php</a:t>
            </a:r>
            <a:r>
              <a:rPr lang="en-US" sz="2000" dirty="0"/>
              <a:t>)</a:t>
            </a:r>
          </a:p>
          <a:p>
            <a:pPr marL="111125" indent="0"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11A31-A308-E9A3-22FF-47FC50A40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 Surface Temperature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43BDD5-4006-8D95-4543-BEAB52B3018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5AD62-099E-9AAC-C140-5CF891612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88330"/>
            <a:ext cx="6400800" cy="485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34974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AFE3E2-4CBC-DE43-2A48-4A3C823285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5" indent="0">
                  <a:buNone/>
                </a:pPr>
                <a:r>
                  <a:rPr lang="en-US" sz="2000" b="1" dirty="0">
                    <a:solidFill>
                      <a:srgbClr val="2801FF"/>
                    </a:solidFill>
                    <a:ea typeface="Cambria Math" panose="02040503050406030204" pitchFamily="18" charset="0"/>
                  </a:rPr>
                  <a:t>[SOLID LINE] Theoretical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2801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𝑴𝑺𝑫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marL="111125" indent="0"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[BLACK DOTS] Empirical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𝑴𝑺𝑫</m:t>
                    </m:r>
                    <m:d>
                      <m:dPr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−△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△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DAFE3E2-4CBC-DE43-2A48-4A3C823285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5D9A921-9277-08EE-4796-2ED076D1C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SST: Theo vs Empirical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BCBE2-237E-3B13-B069-EA859DEA7BA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FAB23-0E7A-DD3D-0942-0D1E90CB0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2" y="3025827"/>
            <a:ext cx="3657600" cy="2932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C8F88B-8765-C534-8269-071823BAE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490" y="2434490"/>
            <a:ext cx="5397185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0D21E1-3ED3-666F-768B-37BF49513192}"/>
              </a:ext>
            </a:extLst>
          </p:cNvPr>
          <p:cNvSpPr txBox="1"/>
          <p:nvPr/>
        </p:nvSpPr>
        <p:spPr>
          <a:xfrm>
            <a:off x="4363358" y="2510690"/>
            <a:ext cx="4577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Multiples of 12 months log(Time)</a:t>
            </a:r>
            <a:endParaRPr lang="en-US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42241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9B2F5D-3AB8-B760-7930-46C7339A2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1125" indent="0">
              <a:buNone/>
            </a:pPr>
            <a:r>
              <a:rPr lang="en-US" sz="2000" dirty="0"/>
              <a:t>Keeling curve for atmospheric CO2 levels measured by the Mauna Loa Observatory of the National Oceanic Atmospheric Administration (NOAA, www. </a:t>
            </a:r>
            <a:r>
              <a:rPr lang="en-US" sz="2000" dirty="0" err="1"/>
              <a:t>esrl.noaa.gov</a:t>
            </a:r>
            <a:r>
              <a:rPr lang="en-US" sz="2000" dirty="0"/>
              <a:t>) in the island of Hawaii.</a:t>
            </a:r>
          </a:p>
          <a:p>
            <a:pPr marL="111125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CB5CEC-5828-B886-9B97-0A77A9D8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Levels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D52567-4986-B24B-2DDF-3B6FD5199B84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0CE54-D33B-A03E-2514-CD0C34FF0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5" y="2101036"/>
            <a:ext cx="4572000" cy="3514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09BE9D-0D08-54AF-6CCF-8C962945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535" y="2455274"/>
            <a:ext cx="4114800" cy="280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984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472193F-7FAF-4A20-E64E-4BED678186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5" indent="0">
                  <a:buNone/>
                </a:pPr>
                <a:r>
                  <a:rPr lang="en-US" sz="2000" b="1" dirty="0">
                    <a:solidFill>
                      <a:srgbClr val="2801FF"/>
                    </a:solidFill>
                    <a:ea typeface="Cambria Math" panose="02040503050406030204" pitchFamily="18" charset="0"/>
                  </a:rPr>
                  <a:t>[SOLID LINE] Theoretical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2801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𝑴𝑺𝑫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marL="111125" indent="0"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[BLACK DOTS] Empirical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𝑴𝑺𝑫</m:t>
                    </m:r>
                    <m:d>
                      <m:dPr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−△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△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472193F-7FAF-4A20-E64E-4BED678186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AB0A41D-8A8A-D937-EA60-AC510BD41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: Theo vs Empirical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4819F-3604-7127-851E-30B4F6E3F184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0C7BB-4BAC-CAB3-D7E4-3EC320C1C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5" y="3429000"/>
            <a:ext cx="4572000" cy="2720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7C362E-A292-6142-E792-1FE67C627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643" y="3213245"/>
            <a:ext cx="4220692" cy="320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BEE576-48A9-05DE-9B7D-A5ED8BF6572B}"/>
              </a:ext>
            </a:extLst>
          </p:cNvPr>
          <p:cNvSpPr txBox="1"/>
          <p:nvPr/>
        </p:nvSpPr>
        <p:spPr>
          <a:xfrm>
            <a:off x="4363358" y="2510690"/>
            <a:ext cx="4577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Multiples of 12 months log(Time)</a:t>
            </a:r>
            <a:endParaRPr lang="en-US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15752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BA97A87-4656-1F03-0B9F-6F573DCAA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699" y="4244220"/>
            <a:ext cx="2743200" cy="2199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6369F51F-9FA2-6E0F-B90B-873EC4549A9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08624922"/>
                  </p:ext>
                </p:extLst>
              </p:nvPr>
            </p:nvGraphicFramePr>
            <p:xfrm>
              <a:off x="203200" y="687388"/>
              <a:ext cx="8737599" cy="181356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564743">
                      <a:extLst>
                        <a:ext uri="{9D8B030D-6E8A-4147-A177-3AD203B41FA5}">
                          <a16:colId xmlns:a16="http://schemas.microsoft.com/office/drawing/2014/main" val="1666482031"/>
                        </a:ext>
                      </a:extLst>
                    </a:gridCol>
                    <a:gridCol w="2106386">
                      <a:extLst>
                        <a:ext uri="{9D8B030D-6E8A-4147-A177-3AD203B41FA5}">
                          <a16:colId xmlns:a16="http://schemas.microsoft.com/office/drawing/2014/main" val="1326014616"/>
                        </a:ext>
                      </a:extLst>
                    </a:gridCol>
                    <a:gridCol w="2066470">
                      <a:extLst>
                        <a:ext uri="{9D8B030D-6E8A-4147-A177-3AD203B41FA5}">
                          <a16:colId xmlns:a16="http://schemas.microsoft.com/office/drawing/2014/main" val="71748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b="1" i="0" dirty="0">
                              <a:solidFill>
                                <a:srgbClr val="FCF348"/>
                              </a:solidFill>
                              <a:latin typeface="Bahnschrift SemiLight" panose="020B0502040204020203" pitchFamily="34" charset="0"/>
                            </a:rPr>
                            <a:t>System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i="0" dirty="0">
                              <a:solidFill>
                                <a:srgbClr val="FCF348"/>
                              </a:solidFill>
                              <a:latin typeface="Bahnschrift SemiLight" panose="020B0502040204020203" pitchFamily="34" charset="0"/>
                            </a:rPr>
                            <a:t>Memory Parameter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smtClean="0">
                                  <a:solidFill>
                                    <a:srgbClr val="FCF348"/>
                                  </a:solidFill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endParaRPr lang="en-US" sz="2000" b="1" i="0" dirty="0">
                            <a:solidFill>
                              <a:srgbClr val="FCF348"/>
                            </a:solidFill>
                            <a:latin typeface="Bahnschrift SemiLight" panose="020B0502040204020203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i="0" dirty="0">
                              <a:solidFill>
                                <a:srgbClr val="FCF348"/>
                              </a:solidFill>
                              <a:latin typeface="Bahnschrift SemiLight" panose="020B0502040204020203" pitchFamily="34" charset="0"/>
                            </a:rPr>
                            <a:t>Characteristic Frequency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smtClean="0">
                                  <a:solidFill>
                                    <a:srgbClr val="FCF34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endParaRPr lang="en-US" sz="2000" b="1" i="0" dirty="0">
                            <a:solidFill>
                              <a:srgbClr val="FCF348"/>
                            </a:solidFill>
                            <a:latin typeface="Bahnschrift SemiLight" panose="020B0502040204020203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4853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Great Barrier Reef (GBR) Degradation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oMath>
                          </a14:m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 = 4.64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ν</m:t>
                              </m:r>
                            </m:oMath>
                          </a14:m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 = 0.99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4184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CO2 Levels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oMath>
                          </a14:m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 =</a:t>
                          </a:r>
                          <a:r>
                            <a:rPr lang="en-US" b="0" i="0" baseline="0" dirty="0">
                              <a:latin typeface="Bahnschrift SemiLight" panose="020B0502040204020203" pitchFamily="34" charset="0"/>
                            </a:rPr>
                            <a:t> 1.25</a:t>
                          </a:r>
                          <a:endParaRPr lang="en-US" b="0" i="0" dirty="0">
                            <a:latin typeface="Bahnschrift SemiLight" panose="020B0502040204020203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ν</m:t>
                              </m:r>
                            </m:oMath>
                          </a14:m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 =</a:t>
                          </a:r>
                          <a:r>
                            <a:rPr lang="en-US" b="0" i="0" baseline="0" dirty="0">
                              <a:latin typeface="Bahnschrift SemiLight" panose="020B0502040204020203" pitchFamily="34" charset="0"/>
                            </a:rPr>
                            <a:t> 0.07</a:t>
                          </a:r>
                          <a:endParaRPr lang="en-US" b="0" i="0" dirty="0">
                            <a:latin typeface="Bahnschrift SemiLight" panose="020B0502040204020203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259876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Sea Surface Temperature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oMath>
                          </a14:m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 = 1.18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ν</m:t>
                              </m:r>
                            </m:oMath>
                          </a14:m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 = 0.19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1879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6369F51F-9FA2-6E0F-B90B-873EC4549A9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08624922"/>
                  </p:ext>
                </p:extLst>
              </p:nvPr>
            </p:nvGraphicFramePr>
            <p:xfrm>
              <a:off x="203200" y="687388"/>
              <a:ext cx="8737599" cy="181356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564743">
                      <a:extLst>
                        <a:ext uri="{9D8B030D-6E8A-4147-A177-3AD203B41FA5}">
                          <a16:colId xmlns:a16="http://schemas.microsoft.com/office/drawing/2014/main" val="1666482031"/>
                        </a:ext>
                      </a:extLst>
                    </a:gridCol>
                    <a:gridCol w="2106386">
                      <a:extLst>
                        <a:ext uri="{9D8B030D-6E8A-4147-A177-3AD203B41FA5}">
                          <a16:colId xmlns:a16="http://schemas.microsoft.com/office/drawing/2014/main" val="1326014616"/>
                        </a:ext>
                      </a:extLst>
                    </a:gridCol>
                    <a:gridCol w="2066470">
                      <a:extLst>
                        <a:ext uri="{9D8B030D-6E8A-4147-A177-3AD203B41FA5}">
                          <a16:colId xmlns:a16="http://schemas.microsoft.com/office/drawing/2014/main" val="7174832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b="1" i="0" dirty="0">
                              <a:solidFill>
                                <a:srgbClr val="FCF348"/>
                              </a:solidFill>
                              <a:latin typeface="Bahnschrift SemiLight" panose="020B0502040204020203" pitchFamily="34" charset="0"/>
                            </a:rPr>
                            <a:t>System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6867" t="-5455" r="-99398" b="-1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2699" t="-5455" r="-1227" b="-17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4853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Great Barrier Reef (GBR) Degradation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6867" t="-193333" r="-99398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2699" t="-193333" r="-1227" b="-2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84184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CO2 Levels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6867" t="-303448" r="-99398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2699" t="-303448" r="-1227" b="-1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59876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Sea Surface Temperature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6867" t="-403448" r="-9939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2699" t="-403448" r="-1227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41879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0E6A618-E063-BC21-DE7E-FD38E2B06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92839-B429-E459-9BA1-6F14F86A7D8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07D11-C2CF-17F0-971C-91291B5B8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8" y="4357053"/>
            <a:ext cx="2816352" cy="1920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D0CC04-E0E1-A450-8A8F-B091B2EC3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6268" y="4383647"/>
            <a:ext cx="3227070" cy="1920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E206AC-FDEA-091E-8D4A-2B2B6B0B6816}"/>
              </a:ext>
            </a:extLst>
          </p:cNvPr>
          <p:cNvSpPr txBox="1"/>
          <p:nvPr/>
        </p:nvSpPr>
        <p:spPr>
          <a:xfrm>
            <a:off x="958877" y="3900609"/>
            <a:ext cx="105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GBR</a:t>
            </a:r>
            <a:endParaRPr lang="en-US" sz="3200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AD413-6693-217C-056D-11ED1A525B64}"/>
              </a:ext>
            </a:extLst>
          </p:cNvPr>
          <p:cNvSpPr txBox="1"/>
          <p:nvPr/>
        </p:nvSpPr>
        <p:spPr>
          <a:xfrm>
            <a:off x="4327719" y="3900609"/>
            <a:ext cx="105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SST</a:t>
            </a:r>
            <a:endParaRPr lang="en-US" sz="3200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BBE2E-A58E-8574-5375-DB2FB0BCE281}"/>
              </a:ext>
            </a:extLst>
          </p:cNvPr>
          <p:cNvSpPr txBox="1"/>
          <p:nvPr/>
        </p:nvSpPr>
        <p:spPr>
          <a:xfrm>
            <a:off x="7303530" y="3900608"/>
            <a:ext cx="105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CO</a:t>
            </a:r>
            <a:r>
              <a:rPr lang="en-US" sz="3200" baseline="-250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2</a:t>
            </a:r>
            <a:endParaRPr lang="en-US" sz="3200" baseline="-25000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2232F3-0E7B-F643-55A7-A905F8514856}"/>
                  </a:ext>
                </a:extLst>
              </p:cNvPr>
              <p:cNvSpPr txBox="1"/>
              <p:nvPr/>
            </p:nvSpPr>
            <p:spPr>
              <a:xfrm>
                <a:off x="203200" y="2535334"/>
                <a:ext cx="8737599" cy="1323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1125" indent="0">
                  <a:buNone/>
                </a:pPr>
                <a:r>
                  <a:rPr lang="en-US" sz="2000" b="1" dirty="0">
                    <a:solidFill>
                      <a:srgbClr val="2801FF"/>
                    </a:solidFill>
                    <a:ea typeface="Cambria Math" panose="02040503050406030204" pitchFamily="18" charset="0"/>
                  </a:rPr>
                  <a:t>[SOLID LINE] Theoretical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2801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𝑴𝑺𝑫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marL="111125" indent="0"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[BLACK DOTS] Empirical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𝑴𝑺𝑫</m:t>
                    </m:r>
                    <m:d>
                      <m:dPr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△</m:t>
                        </m:r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−△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△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+△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2232F3-0E7B-F643-55A7-A905F8514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2535334"/>
                <a:ext cx="8737599" cy="1323183"/>
              </a:xfrm>
              <a:prstGeom prst="rect">
                <a:avLst/>
              </a:prstGeom>
              <a:blipFill>
                <a:blip r:embed="rId7"/>
                <a:stretch>
                  <a:fillRect b="-4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17491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6369F51F-9FA2-6E0F-B90B-873EC4549A98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03200" y="687388"/>
              <a:ext cx="8737599" cy="181356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564743">
                      <a:extLst>
                        <a:ext uri="{9D8B030D-6E8A-4147-A177-3AD203B41FA5}">
                          <a16:colId xmlns:a16="http://schemas.microsoft.com/office/drawing/2014/main" val="1666482031"/>
                        </a:ext>
                      </a:extLst>
                    </a:gridCol>
                    <a:gridCol w="2106386">
                      <a:extLst>
                        <a:ext uri="{9D8B030D-6E8A-4147-A177-3AD203B41FA5}">
                          <a16:colId xmlns:a16="http://schemas.microsoft.com/office/drawing/2014/main" val="1326014616"/>
                        </a:ext>
                      </a:extLst>
                    </a:gridCol>
                    <a:gridCol w="2066470">
                      <a:extLst>
                        <a:ext uri="{9D8B030D-6E8A-4147-A177-3AD203B41FA5}">
                          <a16:colId xmlns:a16="http://schemas.microsoft.com/office/drawing/2014/main" val="717483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b="1" i="0" dirty="0">
                              <a:solidFill>
                                <a:srgbClr val="FCF348"/>
                              </a:solidFill>
                              <a:latin typeface="Bahnschrift SemiLight" panose="020B0502040204020203" pitchFamily="34" charset="0"/>
                            </a:rPr>
                            <a:t>System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i="0" dirty="0">
                              <a:solidFill>
                                <a:srgbClr val="FCF348"/>
                              </a:solidFill>
                              <a:latin typeface="Bahnschrift SemiLight" panose="020B0502040204020203" pitchFamily="34" charset="0"/>
                            </a:rPr>
                            <a:t>Memory Parameter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smtClean="0">
                                  <a:solidFill>
                                    <a:srgbClr val="FCF348"/>
                                  </a:solidFill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</m:oMath>
                          </a14:m>
                          <a:endParaRPr lang="en-US" sz="2000" b="1" i="0" dirty="0">
                            <a:solidFill>
                              <a:srgbClr val="FCF348"/>
                            </a:solidFill>
                            <a:latin typeface="Bahnschrift SemiLight" panose="020B0502040204020203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i="0" dirty="0">
                              <a:solidFill>
                                <a:srgbClr val="FCF348"/>
                              </a:solidFill>
                              <a:latin typeface="Bahnschrift SemiLight" panose="020B0502040204020203" pitchFamily="34" charset="0"/>
                            </a:rPr>
                            <a:t>Characteristic Frequency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smtClean="0">
                                  <a:solidFill>
                                    <a:srgbClr val="FCF348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𝛎</m:t>
                              </m:r>
                            </m:oMath>
                          </a14:m>
                          <a:endParaRPr lang="en-US" sz="2000" b="1" i="0" dirty="0">
                            <a:solidFill>
                              <a:srgbClr val="FCF348"/>
                            </a:solidFill>
                            <a:latin typeface="Bahnschrift SemiLight" panose="020B0502040204020203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4853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Great Barrier Reef (GBR) Degradation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oMath>
                          </a14:m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 = 4.64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ν</m:t>
                              </m:r>
                            </m:oMath>
                          </a14:m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 = 0.99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84184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CO2 Levels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oMath>
                          </a14:m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 =</a:t>
                          </a:r>
                          <a:r>
                            <a:rPr lang="en-US" b="0" i="0" baseline="0" dirty="0">
                              <a:latin typeface="Bahnschrift SemiLight" panose="020B0502040204020203" pitchFamily="34" charset="0"/>
                            </a:rPr>
                            <a:t> 1.25</a:t>
                          </a:r>
                          <a:endParaRPr lang="en-US" b="0" i="0" dirty="0">
                            <a:latin typeface="Bahnschrift SemiLight" panose="020B0502040204020203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ν</m:t>
                              </m:r>
                            </m:oMath>
                          </a14:m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 =</a:t>
                          </a:r>
                          <a:r>
                            <a:rPr lang="en-US" b="0" i="0" baseline="0" dirty="0">
                              <a:latin typeface="Bahnschrift SemiLight" panose="020B0502040204020203" pitchFamily="34" charset="0"/>
                            </a:rPr>
                            <a:t> 0.07</a:t>
                          </a:r>
                          <a:endParaRPr lang="en-US" b="0" i="0" dirty="0">
                            <a:latin typeface="Bahnschrift SemiLight" panose="020B0502040204020203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259876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Sea Surface Temperature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oMath>
                          </a14:m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 = 1.18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ν</m:t>
                              </m:r>
                            </m:oMath>
                          </a14:m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 = 0.19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1879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6369F51F-9FA2-6E0F-B90B-873EC4549A98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03200" y="687388"/>
              <a:ext cx="8737599" cy="181356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4564743">
                      <a:extLst>
                        <a:ext uri="{9D8B030D-6E8A-4147-A177-3AD203B41FA5}">
                          <a16:colId xmlns:a16="http://schemas.microsoft.com/office/drawing/2014/main" val="1666482031"/>
                        </a:ext>
                      </a:extLst>
                    </a:gridCol>
                    <a:gridCol w="2106386">
                      <a:extLst>
                        <a:ext uri="{9D8B030D-6E8A-4147-A177-3AD203B41FA5}">
                          <a16:colId xmlns:a16="http://schemas.microsoft.com/office/drawing/2014/main" val="1326014616"/>
                        </a:ext>
                      </a:extLst>
                    </a:gridCol>
                    <a:gridCol w="2066470">
                      <a:extLst>
                        <a:ext uri="{9D8B030D-6E8A-4147-A177-3AD203B41FA5}">
                          <a16:colId xmlns:a16="http://schemas.microsoft.com/office/drawing/2014/main" val="7174832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b="1" i="0" dirty="0">
                              <a:solidFill>
                                <a:srgbClr val="FCF348"/>
                              </a:solidFill>
                              <a:latin typeface="Bahnschrift SemiLight" panose="020B0502040204020203" pitchFamily="34" charset="0"/>
                            </a:rPr>
                            <a:t>System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6867" t="-5455" r="-99398" b="-1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2699" t="-5455" r="-1227" b="-17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4853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Great Barrier Reef (GBR) Degradation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6867" t="-193333" r="-99398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2699" t="-193333" r="-1227" b="-2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84184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CO2 Levels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6867" t="-303448" r="-99398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2699" t="-303448" r="-1227" b="-1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59876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i="0" dirty="0">
                              <a:latin typeface="Bahnschrift SemiLight" panose="020B0502040204020203" pitchFamily="34" charset="0"/>
                            </a:rPr>
                            <a:t>Sea Surface Temperature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6867" t="-403448" r="-9939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2699" t="-403448" r="-1227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41879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0E6A618-E063-BC21-DE7E-FD38E2B06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92839-B429-E459-9BA1-6F14F86A7D8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FD648F-2143-4FE8-902F-5A84290F6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842" y="2540424"/>
            <a:ext cx="2011680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4AD9F2-F9A4-7793-8DD3-EE8957426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842" y="3961899"/>
            <a:ext cx="2305050" cy="1371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7E5CC1-DA65-B620-58AB-110D76489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6199" y="5379745"/>
            <a:ext cx="1710965" cy="1371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67E1D6-6ECD-D2DA-A43B-3965BC02A4C9}"/>
              </a:ext>
            </a:extLst>
          </p:cNvPr>
          <p:cNvSpPr txBox="1"/>
          <p:nvPr/>
        </p:nvSpPr>
        <p:spPr>
          <a:xfrm>
            <a:off x="4617895" y="2603453"/>
            <a:ext cx="40143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ahnschrift SemiLight" panose="020B0502040204020203" pitchFamily="34" charset="0"/>
              </a:rPr>
              <a:t>Probability density function (PDF) versus time for the GBR (black solid line,  sea surface temperatures (circles), and CO2</a:t>
            </a:r>
          </a:p>
          <a:p>
            <a:r>
              <a:rPr lang="en-US" sz="1600" dirty="0">
                <a:latin typeface="Bahnschrift SemiLight" panose="020B0502040204020203" pitchFamily="34" charset="0"/>
              </a:rPr>
              <a:t>levels (dashed line)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F38211-1721-C42D-A6B7-0E8F60AC0A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773" y="2540424"/>
            <a:ext cx="1706567" cy="1371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D7EE9B-A094-FE8A-2D41-EFEBDCA9FD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160" y="3934847"/>
            <a:ext cx="1808868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3FA0F2-FE8A-CE84-F3DE-4543ACC011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160" y="5409244"/>
            <a:ext cx="1784555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9416E1-9F27-B1C2-FB1F-FCAABDD02C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3751" y="3934847"/>
            <a:ext cx="3910813" cy="248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77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A618-E063-BC21-DE7E-FD38E2B06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92839-B429-E459-9BA1-6F14F86A7D8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F4105-D157-9C11-DB42-1CF49D40A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895" y="3757871"/>
            <a:ext cx="4335440" cy="28305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FD648F-2143-4FE8-902F-5A84290F6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842" y="2540424"/>
            <a:ext cx="2011680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4AD9F2-F9A4-7793-8DD3-EE8957426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842" y="3961899"/>
            <a:ext cx="2305050" cy="1371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7E5CC1-DA65-B620-58AB-110D76489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6199" y="5379745"/>
            <a:ext cx="1710965" cy="1371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67E1D6-6ECD-D2DA-A43B-3965BC02A4C9}"/>
              </a:ext>
            </a:extLst>
          </p:cNvPr>
          <p:cNvSpPr txBox="1"/>
          <p:nvPr/>
        </p:nvSpPr>
        <p:spPr>
          <a:xfrm>
            <a:off x="4617895" y="2603453"/>
            <a:ext cx="43354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Bahnschrift SemiLight" panose="020B0502040204020203" pitchFamily="34" charset="0"/>
              </a:rPr>
              <a:t>Subdiffusion</a:t>
            </a:r>
            <a:r>
              <a:rPr lang="en-US" sz="1600" dirty="0">
                <a:latin typeface="Bahnschrift SemiLight" panose="020B0502040204020203" pitchFamily="34" charset="0"/>
              </a:rPr>
              <a:t> (dashed line, 𝛼 = 0.4 ); </a:t>
            </a:r>
            <a:br>
              <a:rPr lang="en-US" sz="1600" dirty="0">
                <a:latin typeface="Bahnschrift SemiLight" panose="020B0502040204020203" pitchFamily="34" charset="0"/>
              </a:rPr>
            </a:br>
            <a:r>
              <a:rPr lang="en-US" sz="1600" dirty="0" err="1">
                <a:latin typeface="Bahnschrift SemiLight" panose="020B0502040204020203" pitchFamily="34" charset="0"/>
              </a:rPr>
              <a:t>Superdiffusion</a:t>
            </a:r>
            <a:r>
              <a:rPr lang="en-US" sz="1600" dirty="0">
                <a:latin typeface="Bahnschrift SemiLight" panose="020B0502040204020203" pitchFamily="34" charset="0"/>
              </a:rPr>
              <a:t> (open boxes, 𝛼 = 1.36 ); </a:t>
            </a:r>
            <a:r>
              <a:rPr lang="en-US" sz="1600" dirty="0" err="1">
                <a:latin typeface="Bahnschrift SemiLight" panose="020B0502040204020203" pitchFamily="34" charset="0"/>
              </a:rPr>
              <a:t>Hyperballistic</a:t>
            </a:r>
            <a:r>
              <a:rPr lang="en-US" sz="1600" dirty="0">
                <a:latin typeface="Bahnschrift SemiLight" panose="020B0502040204020203" pitchFamily="34" charset="0"/>
              </a:rPr>
              <a:t> diffusion (solid line, 𝛼  = 2.3 ). </a:t>
            </a:r>
            <a:br>
              <a:rPr lang="en-US" sz="1600" dirty="0">
                <a:latin typeface="Bahnschrift SemiLight" panose="020B0502040204020203" pitchFamily="34" charset="0"/>
              </a:rPr>
            </a:br>
            <a:r>
              <a:rPr lang="en-US" sz="1600" dirty="0">
                <a:latin typeface="Bahnschrift SemiLight" panose="020B0502040204020203" pitchFamily="34" charset="0"/>
              </a:rPr>
              <a:t>All plots are at T = 0.2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F38211-1721-C42D-A6B7-0E8F60AC0A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773" y="2540424"/>
            <a:ext cx="1706567" cy="1371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D7EE9B-A094-FE8A-2D41-EFEBDCA9FD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160" y="3934847"/>
            <a:ext cx="1808868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3FA0F2-FE8A-CE84-F3DE-4543ACC011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160" y="5409244"/>
            <a:ext cx="1784555" cy="137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60A21B-4800-83FA-77E9-E636E29FC841}"/>
                  </a:ext>
                </a:extLst>
              </p:cNvPr>
              <p:cNvSpPr txBox="1"/>
              <p:nvPr/>
            </p:nvSpPr>
            <p:spPr>
              <a:xfrm>
                <a:off x="553970" y="940675"/>
                <a:ext cx="8036059" cy="1269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1" i="1" smtClean="0">
                        <a:solidFill>
                          <a:srgbClr val="2801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𝑴𝑺𝑫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3200" dirty="0">
                    <a:latin typeface="Bahnschrift SemiLight" panose="020B0502040204020203" pitchFamily="34" charset="0"/>
                    <a:ea typeface="Cambria Math" panose="02040503050406030204" pitchFamily="18" charset="0"/>
                  </a:rPr>
                  <a:t>where</a:t>
                </a:r>
                <a:r>
                  <a:rPr lang="en-US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4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sty m:val="p"/>
                          </m:rPr>
                          <a:rPr lang="el-G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60A21B-4800-83FA-77E9-E636E29FC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70" y="940675"/>
                <a:ext cx="8036059" cy="1269578"/>
              </a:xfrm>
              <a:prstGeom prst="rect">
                <a:avLst/>
              </a:prstGeom>
              <a:blipFill>
                <a:blip r:embed="rId10"/>
                <a:stretch>
                  <a:fillRect l="-1420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270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0AA6C-C37E-17AC-3F53-53F22B41A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three systems are described by the same class of non-Markovian stochastic processes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111125" indent="0">
              <a:buNone/>
            </a:pPr>
            <a:endParaRPr lang="en-PH" sz="1400" dirty="0">
              <a:effectLst/>
            </a:endParaRPr>
          </a:p>
          <a:p>
            <a:pPr marL="111125" indent="0">
              <a:buNone/>
            </a:pPr>
            <a:endParaRPr lang="en-PH" sz="1800" dirty="0">
              <a:effectLst/>
            </a:endParaRPr>
          </a:p>
          <a:p>
            <a:pPr marL="111125" indent="0">
              <a:buNone/>
            </a:pPr>
            <a:r>
              <a:rPr lang="en-PH" sz="1800" dirty="0">
                <a:effectLst/>
              </a:rPr>
              <a:t>MSD for different memory behavior. Dashed line: Brownian</a:t>
            </a:r>
            <a:r>
              <a:rPr lang="en-PH" sz="1800" dirty="0"/>
              <a:t> </a:t>
            </a:r>
            <a:r>
              <a:rPr lang="en-PH" sz="1800" dirty="0">
                <a:effectLst/>
              </a:rPr>
              <a:t>motion (no memory); red straight line: anomalous diffusion; curved</a:t>
            </a:r>
            <a:r>
              <a:rPr lang="en-PH" sz="1800" dirty="0"/>
              <a:t> </a:t>
            </a:r>
            <a:r>
              <a:rPr lang="en-PH" sz="1800" dirty="0">
                <a:effectLst/>
              </a:rPr>
              <a:t>black line: stochastic process with memory describing the GBR, CO2</a:t>
            </a:r>
            <a:r>
              <a:rPr lang="en-PH" sz="1800" dirty="0"/>
              <a:t> </a:t>
            </a:r>
            <a:r>
              <a:rPr lang="en-PH" sz="1800" dirty="0">
                <a:effectLst/>
              </a:rPr>
              <a:t>levels, and sea surface temperatures</a:t>
            </a:r>
          </a:p>
          <a:p>
            <a:endParaRPr lang="en-US" sz="2000" dirty="0"/>
          </a:p>
          <a:p>
            <a:pPr marL="111125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FC7049-CC26-1FEC-7BA9-038AFDB9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93A0A-91B7-00FB-D668-326E9DE7CFD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43D8F6-0AAF-BB96-DAD7-C04C8C82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969549"/>
            <a:ext cx="4572000" cy="29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83588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0AA6C-C37E-17AC-3F53-53F22B41A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2000" dirty="0"/>
          </a:p>
          <a:p>
            <a:pPr lvl="1"/>
            <a:r>
              <a:rPr lang="en-US" dirty="0"/>
              <a:t>The lesser values of the anomalous exponent for atmospheric CO</a:t>
            </a:r>
            <a:r>
              <a:rPr lang="en-US" baseline="-25000" dirty="0"/>
              <a:t>2</a:t>
            </a:r>
            <a:r>
              <a:rPr lang="en-US" dirty="0"/>
              <a:t> as compared to a large value of for the GBR, attributed to the fact that atmospheric CO</a:t>
            </a:r>
            <a:r>
              <a:rPr lang="en-US" baseline="-25000" dirty="0"/>
              <a:t>2</a:t>
            </a:r>
            <a:r>
              <a:rPr lang="en-US" dirty="0"/>
              <a:t> and the ocean are much larger systems than the GBR and, therefore, more capable of absorbing ecological disturbances.</a:t>
            </a:r>
          </a:p>
          <a:p>
            <a:pPr lvl="1"/>
            <a:r>
              <a:rPr lang="en-US" dirty="0"/>
              <a:t>Small fluctuations in atmospheric CO</a:t>
            </a:r>
            <a:r>
              <a:rPr lang="en-US" baseline="-25000" dirty="0"/>
              <a:t>2 </a:t>
            </a:r>
            <a:r>
              <a:rPr lang="en-US" dirty="0"/>
              <a:t>and SST temperatures could have a dramatic effect on the GBR.</a:t>
            </a:r>
          </a:p>
          <a:p>
            <a:endParaRPr lang="en-US" sz="2000" dirty="0"/>
          </a:p>
          <a:p>
            <a:pPr marL="111125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FC7049-CC26-1FEC-7BA9-038AFDB9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93A0A-91B7-00FB-D668-326E9DE7CFD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2BF30F-60E8-1667-284B-435DDE26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676" y="598423"/>
            <a:ext cx="4335440" cy="28305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8E4090-9E7D-DD54-49C6-5B5D2D8EA562}"/>
              </a:ext>
            </a:extLst>
          </p:cNvPr>
          <p:cNvSpPr txBox="1"/>
          <p:nvPr/>
        </p:nvSpPr>
        <p:spPr>
          <a:xfrm>
            <a:off x="470883" y="1546648"/>
            <a:ext cx="53399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Bahnschrift SemiLight" panose="020B0502040204020203" pitchFamily="34" charset="0"/>
              </a:rPr>
              <a:t>Subdiffusion</a:t>
            </a:r>
            <a:r>
              <a:rPr lang="en-US" sz="1600" dirty="0">
                <a:latin typeface="Bahnschrift SemiLight" panose="020B0502040204020203" pitchFamily="34" charset="0"/>
              </a:rPr>
              <a:t> (dashed line, 𝛼 = 0.4 ); </a:t>
            </a:r>
            <a:br>
              <a:rPr lang="en-US" sz="1600" dirty="0">
                <a:latin typeface="Bahnschrift SemiLight" panose="020B0502040204020203" pitchFamily="34" charset="0"/>
              </a:rPr>
            </a:br>
            <a:r>
              <a:rPr lang="en-US" sz="1600" b="1" dirty="0">
                <a:latin typeface="Bahnschrift SemiLight" panose="020B0502040204020203" pitchFamily="34" charset="0"/>
              </a:rPr>
              <a:t>SST, CO2: </a:t>
            </a:r>
            <a:r>
              <a:rPr lang="en-US" sz="1600" dirty="0" err="1">
                <a:latin typeface="Bahnschrift SemiLight" panose="020B0502040204020203" pitchFamily="34" charset="0"/>
              </a:rPr>
              <a:t>Superdiffusion</a:t>
            </a:r>
            <a:r>
              <a:rPr lang="en-US" sz="1600" dirty="0">
                <a:latin typeface="Bahnschrift SemiLight" panose="020B0502040204020203" pitchFamily="34" charset="0"/>
              </a:rPr>
              <a:t> (open boxes, 𝛼 = 1.36 ); </a:t>
            </a:r>
            <a:br>
              <a:rPr lang="en-US" sz="1600" dirty="0">
                <a:latin typeface="Bahnschrift SemiLight" panose="020B0502040204020203" pitchFamily="34" charset="0"/>
              </a:rPr>
            </a:br>
            <a:r>
              <a:rPr lang="en-US" sz="1600" b="1" dirty="0">
                <a:latin typeface="Bahnschrift SemiLight" panose="020B0502040204020203" pitchFamily="34" charset="0"/>
              </a:rPr>
              <a:t>GBR</a:t>
            </a:r>
            <a:r>
              <a:rPr lang="en-US" sz="1600" dirty="0">
                <a:latin typeface="Bahnschrift SemiLight" panose="020B0502040204020203" pitchFamily="34" charset="0"/>
              </a:rPr>
              <a:t>: </a:t>
            </a:r>
            <a:r>
              <a:rPr lang="en-US" sz="1600" dirty="0" err="1">
                <a:latin typeface="Bahnschrift SemiLight" panose="020B0502040204020203" pitchFamily="34" charset="0"/>
              </a:rPr>
              <a:t>Hyperballistic</a:t>
            </a:r>
            <a:r>
              <a:rPr lang="en-US" sz="1600" dirty="0">
                <a:latin typeface="Bahnschrift SemiLight" panose="020B0502040204020203" pitchFamily="34" charset="0"/>
              </a:rPr>
              <a:t> diffusion (solid line, 𝛼  = 2.3 ). </a:t>
            </a:r>
            <a:br>
              <a:rPr lang="en-US" sz="1600" dirty="0">
                <a:latin typeface="Bahnschrift SemiLight" panose="020B0502040204020203" pitchFamily="34" charset="0"/>
              </a:rPr>
            </a:br>
            <a:r>
              <a:rPr lang="en-US" sz="1600" dirty="0">
                <a:latin typeface="Bahnschrift SemiLight" panose="020B0502040204020203" pitchFamily="34" charset="0"/>
              </a:rPr>
              <a:t>All plots are at T = 0.2</a:t>
            </a:r>
          </a:p>
        </p:txBody>
      </p:sp>
    </p:spTree>
    <p:extLst>
      <p:ext uri="{BB962C8B-B14F-4D97-AF65-F5344CB8AC3E}">
        <p14:creationId xmlns:p14="http://schemas.microsoft.com/office/powerpoint/2010/main" val="314407024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lt text">
            <a:extLst>
              <a:ext uri="{FF2B5EF4-FFF2-40B4-BE49-F238E27FC236}">
                <a16:creationId xmlns:a16="http://schemas.microsoft.com/office/drawing/2014/main" id="{E3ED843E-87CE-B334-D830-5A645324A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3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4" r="3942" b="13237"/>
          <a:stretch/>
        </p:blipFill>
        <p:spPr bwMode="auto">
          <a:xfrm>
            <a:off x="0" y="-815"/>
            <a:ext cx="14056222" cy="685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CA76F0-5CA4-983F-03A4-CD09701F6857}"/>
              </a:ext>
            </a:extLst>
          </p:cNvPr>
          <p:cNvSpPr/>
          <p:nvPr/>
        </p:nvSpPr>
        <p:spPr>
          <a:xfrm>
            <a:off x="0" y="20426"/>
            <a:ext cx="9144000" cy="6858000"/>
          </a:xfrm>
          <a:prstGeom prst="rect">
            <a:avLst/>
          </a:prstGeom>
          <a:gradFill>
            <a:gsLst>
              <a:gs pos="91000">
                <a:schemeClr val="tx1">
                  <a:alpha val="29827"/>
                </a:schemeClr>
              </a:gs>
              <a:gs pos="17000">
                <a:srgbClr val="2B041E">
                  <a:alpha val="80429"/>
                </a:srgbClr>
              </a:gs>
              <a:gs pos="61000">
                <a:srgbClr val="2801FF">
                  <a:alpha val="55233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293E3-8242-32B1-06AA-516142760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029" y="4638683"/>
            <a:ext cx="4247656" cy="26568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5799C0-851E-BD8C-6A67-4051BCA76E86}"/>
              </a:ext>
            </a:extLst>
          </p:cNvPr>
          <p:cNvSpPr txBox="1"/>
          <p:nvPr/>
        </p:nvSpPr>
        <p:spPr>
          <a:xfrm>
            <a:off x="319010" y="1910923"/>
            <a:ext cx="849555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CF348"/>
                </a:solidFill>
                <a:effectLst>
                  <a:outerShdw dist="63500" dir="8100000" algn="tr" rotWithShape="0">
                    <a:prstClr val="black"/>
                  </a:outerShdw>
                </a:effectLst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Great Barrier Reef Degradation, Sea Surface Temperatures, and Atmospheric CO2 Levels   </a:t>
            </a:r>
          </a:p>
          <a:p>
            <a:r>
              <a:rPr lang="en-US" sz="2800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Collectively Exhibit a </a:t>
            </a:r>
            <a:r>
              <a:rPr lang="en-US" sz="2000" b="1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Stochastic Process with Memory </a:t>
            </a:r>
            <a:r>
              <a:rPr lang="en-US" sz="2000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| </a:t>
            </a:r>
            <a:endParaRPr lang="en-US" sz="2800" i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307052-A88C-4FDA-B987-9CD1BA043FF9}"/>
              </a:ext>
            </a:extLst>
          </p:cNvPr>
          <p:cNvSpPr txBox="1"/>
          <p:nvPr/>
        </p:nvSpPr>
        <p:spPr>
          <a:xfrm>
            <a:off x="1326776" y="-448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BA0157-1066-C75F-2DAD-B3AA8E4F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2</a:t>
            </a:fld>
            <a:endParaRPr lang="en-US"/>
          </a:p>
        </p:txBody>
      </p:sp>
      <p:pic>
        <p:nvPicPr>
          <p:cNvPr id="15" name="Graphic 14" descr="Grid lines">
            <a:extLst>
              <a:ext uri="{FF2B5EF4-FFF2-40B4-BE49-F238E27FC236}">
                <a16:creationId xmlns:a16="http://schemas.microsoft.com/office/drawing/2014/main" id="{A6749D8D-6C41-7BF2-F919-414F8A54AB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4735" y="1550285"/>
            <a:ext cx="1582600" cy="1582600"/>
          </a:xfrm>
          <a:prstGeom prst="rect">
            <a:avLst/>
          </a:prstGeom>
        </p:spPr>
      </p:pic>
      <p:pic>
        <p:nvPicPr>
          <p:cNvPr id="12" name="Graphic 11" descr="Grid lines">
            <a:extLst>
              <a:ext uri="{FF2B5EF4-FFF2-40B4-BE49-F238E27FC236}">
                <a16:creationId xmlns:a16="http://schemas.microsoft.com/office/drawing/2014/main" id="{5993687E-417F-0B94-F311-96E956F78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2126" y="2276160"/>
            <a:ext cx="1582600" cy="1582600"/>
          </a:xfrm>
          <a:prstGeom prst="rect">
            <a:avLst/>
          </a:prstGeom>
        </p:spPr>
      </p:pic>
      <p:pic>
        <p:nvPicPr>
          <p:cNvPr id="20" name="Graphic 19" descr="Planet Saturn">
            <a:extLst>
              <a:ext uri="{FF2B5EF4-FFF2-40B4-BE49-F238E27FC236}">
                <a16:creationId xmlns:a16="http://schemas.microsoft.com/office/drawing/2014/main" id="{406C5B53-8DBD-DE0A-BA66-2A838EEF98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22770" y="1607689"/>
            <a:ext cx="577828" cy="5778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D464F0-A344-5B27-0048-2758DE8F5EA2}"/>
              </a:ext>
            </a:extLst>
          </p:cNvPr>
          <p:cNvSpPr txBox="1"/>
          <p:nvPr/>
        </p:nvSpPr>
        <p:spPr>
          <a:xfrm>
            <a:off x="364734" y="3730006"/>
            <a:ext cx="8449829" cy="2185214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solidFill>
                  <a:srgbClr val="FCF348"/>
                </a:solidFill>
                <a:highlight>
                  <a:srgbClr val="000000"/>
                </a:highlight>
                <a:latin typeface="Bahnschrift SemiLight" panose="020B0502040204020203" pitchFamily="34" charset="0"/>
              </a:rPr>
              <a:t>Allan </a:t>
            </a:r>
            <a:r>
              <a:rPr lang="it-IT" sz="1200" dirty="0" err="1">
                <a:solidFill>
                  <a:srgbClr val="FCF348"/>
                </a:solidFill>
                <a:highlight>
                  <a:srgbClr val="000000"/>
                </a:highlight>
                <a:latin typeface="Bahnschrift SemiLight" panose="020B0502040204020203" pitchFamily="34" charset="0"/>
              </a:rPr>
              <a:t>R</a:t>
            </a:r>
            <a:r>
              <a:rPr lang="it-IT" sz="1200" dirty="0">
                <a:solidFill>
                  <a:srgbClr val="FCF348"/>
                </a:solidFill>
                <a:highlight>
                  <a:srgbClr val="000000"/>
                </a:highlight>
                <a:latin typeface="Bahnschrift SemiLight" panose="020B0502040204020203" pitchFamily="34" charset="0"/>
              </a:rPr>
              <a:t>. B. </a:t>
            </a:r>
            <a:r>
              <a:rPr lang="it-IT" sz="1200" dirty="0" err="1">
                <a:solidFill>
                  <a:srgbClr val="FCF348"/>
                </a:solidFill>
                <a:highlight>
                  <a:srgbClr val="000000"/>
                </a:highlight>
                <a:latin typeface="Bahnschrift SemiLight" panose="020B0502040204020203" pitchFamily="34" charset="0"/>
              </a:rPr>
              <a:t>Elnar</a:t>
            </a:r>
            <a:r>
              <a:rPr lang="it-IT" sz="1200" dirty="0">
                <a:solidFill>
                  <a:srgbClr val="FCF348"/>
                </a:solidFill>
                <a:highlight>
                  <a:srgbClr val="000000"/>
                </a:highlight>
                <a:latin typeface="Bahnschrift SemiLight" panose="020B0502040204020203" pitchFamily="34" charset="0"/>
              </a:rPr>
              <a:t> </a:t>
            </a:r>
            <a:r>
              <a:rPr lang="it-IT" sz="1200" baseline="30000" dirty="0">
                <a:solidFill>
                  <a:srgbClr val="FCF348"/>
                </a:solidFill>
                <a:highlight>
                  <a:srgbClr val="000000"/>
                </a:highlight>
                <a:latin typeface="Bahnschrift SemiLight" panose="020B0502040204020203" pitchFamily="34" charset="0"/>
              </a:rPr>
              <a:t>1,3</a:t>
            </a:r>
            <a:r>
              <a:rPr lang="it-IT" sz="1200" dirty="0">
                <a:solidFill>
                  <a:srgbClr val="FCF348"/>
                </a:solidFill>
                <a:highlight>
                  <a:srgbClr val="000000"/>
                </a:highlight>
                <a:latin typeface="Bahnschrift SemiLight" panose="020B0502040204020203" pitchFamily="34" charset="0"/>
              </a:rPr>
              <a:t>, </a:t>
            </a:r>
            <a:r>
              <a:rPr lang="it-IT" sz="1200" dirty="0" err="1">
                <a:solidFill>
                  <a:srgbClr val="FCF348"/>
                </a:solidFill>
                <a:highlight>
                  <a:srgbClr val="000000"/>
                </a:highlight>
                <a:latin typeface="Bahnschrift SemiLight" panose="020B0502040204020203" pitchFamily="34" charset="0"/>
              </a:rPr>
              <a:t>Christianlly</a:t>
            </a:r>
            <a:r>
              <a:rPr lang="it-IT" sz="1200" dirty="0">
                <a:solidFill>
                  <a:srgbClr val="FCF348"/>
                </a:solidFill>
                <a:highlight>
                  <a:srgbClr val="000000"/>
                </a:highlight>
                <a:latin typeface="Bahnschrift SemiLight" panose="020B0502040204020203" pitchFamily="34" charset="0"/>
              </a:rPr>
              <a:t> B. Cena </a:t>
            </a:r>
            <a:r>
              <a:rPr lang="it-IT" sz="1200" baseline="30000" dirty="0">
                <a:solidFill>
                  <a:srgbClr val="FCF348"/>
                </a:solidFill>
                <a:highlight>
                  <a:srgbClr val="000000"/>
                </a:highlight>
                <a:latin typeface="Bahnschrift SemiLight" panose="020B0502040204020203" pitchFamily="34" charset="0"/>
              </a:rPr>
              <a:t>1</a:t>
            </a:r>
            <a:r>
              <a:rPr lang="it-IT" sz="1200" dirty="0">
                <a:solidFill>
                  <a:srgbClr val="FCF348"/>
                </a:solidFill>
                <a:highlight>
                  <a:srgbClr val="000000"/>
                </a:highlight>
                <a:latin typeface="Bahnschrift SemiLight" panose="020B0502040204020203" pitchFamily="34" charset="0"/>
              </a:rPr>
              <a:t>, Christopher C. Bernido</a:t>
            </a:r>
            <a:r>
              <a:rPr lang="it-IT" sz="1200" baseline="30000" dirty="0">
                <a:solidFill>
                  <a:srgbClr val="FCF348"/>
                </a:solidFill>
                <a:highlight>
                  <a:srgbClr val="000000"/>
                </a:highlight>
                <a:latin typeface="Bahnschrift SemiLight" panose="020B0502040204020203" pitchFamily="34" charset="0"/>
              </a:rPr>
              <a:t>1,2,∗</a:t>
            </a:r>
            <a:r>
              <a:rPr lang="it-IT" sz="1200" dirty="0">
                <a:solidFill>
                  <a:srgbClr val="FCF348"/>
                </a:solidFill>
                <a:highlight>
                  <a:srgbClr val="000000"/>
                </a:highlight>
                <a:latin typeface="Bahnschrift SemiLight" panose="020B0502040204020203" pitchFamily="34" charset="0"/>
              </a:rPr>
              <a:t> and M. Victoria Carpio-</a:t>
            </a:r>
            <a:r>
              <a:rPr lang="it-IT" sz="1200" dirty="0" err="1">
                <a:solidFill>
                  <a:srgbClr val="FCF348"/>
                </a:solidFill>
                <a:highlight>
                  <a:srgbClr val="000000"/>
                </a:highlight>
                <a:latin typeface="Bahnschrift SemiLight" panose="020B0502040204020203" pitchFamily="34" charset="0"/>
              </a:rPr>
              <a:t>Bernido</a:t>
            </a:r>
            <a:r>
              <a:rPr lang="it-IT" sz="1200" dirty="0">
                <a:solidFill>
                  <a:srgbClr val="FCF348"/>
                </a:solidFill>
                <a:highlight>
                  <a:srgbClr val="000000"/>
                </a:highlight>
                <a:latin typeface="Bahnschrift SemiLight" panose="020B0502040204020203" pitchFamily="34" charset="0"/>
              </a:rPr>
              <a:t> </a:t>
            </a:r>
            <a:r>
              <a:rPr lang="it-IT" sz="1200" baseline="30000" dirty="0">
                <a:solidFill>
                  <a:srgbClr val="FCF348"/>
                </a:solidFill>
                <a:highlight>
                  <a:srgbClr val="000000"/>
                </a:highlight>
                <a:latin typeface="Bahnschrift SemiLight" panose="020B0502040204020203" pitchFamily="34" charset="0"/>
              </a:rPr>
              <a:t>1,2</a:t>
            </a:r>
            <a:r>
              <a:rPr lang="it-IT" sz="1200" dirty="0">
                <a:solidFill>
                  <a:srgbClr val="FCF348"/>
                </a:solidFill>
                <a:highlight>
                  <a:srgbClr val="000000"/>
                </a:highlight>
                <a:latin typeface="Bahnschrift SemiLight" panose="020B0502040204020203" pitchFamily="34" charset="0"/>
              </a:rPr>
              <a:t> 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100" u="none" strike="noStrike" baseline="0" dirty="0">
                <a:solidFill>
                  <a:schemeClr val="bg1"/>
                </a:solidFill>
                <a:latin typeface="Bahnschrift SemiLight" panose="020B0502040204020203" pitchFamily="34" charset="0"/>
              </a:rPr>
            </a:br>
            <a:endParaRPr lang="en-US" sz="1100" u="none" strike="noStrike" baseline="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none" strike="noStrike" baseline="300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1</a:t>
            </a:r>
            <a:r>
              <a:rPr lang="en-US" sz="1100" u="none" strike="noStrike" baseline="0" dirty="0">
                <a:solidFill>
                  <a:schemeClr val="bg1"/>
                </a:solidFill>
                <a:latin typeface="Bahnschrift SemiLight" panose="020B0502040204020203" pitchFamily="34" charset="0"/>
              </a:rPr>
              <a:t> Physics Department, University of San Carlos, </a:t>
            </a:r>
            <a:r>
              <a:rPr lang="en-US" sz="1100" u="none" strike="noStrike" baseline="0" dirty="0" err="1">
                <a:solidFill>
                  <a:schemeClr val="bg1"/>
                </a:solidFill>
                <a:latin typeface="Bahnschrift SemiLight" panose="020B0502040204020203" pitchFamily="34" charset="0"/>
              </a:rPr>
              <a:t>Talamban</a:t>
            </a:r>
            <a:r>
              <a:rPr lang="en-US" sz="1100" u="none" strike="noStrike" baseline="0" dirty="0">
                <a:solidFill>
                  <a:schemeClr val="bg1"/>
                </a:solidFill>
                <a:latin typeface="Bahnschrift SemiLight" panose="020B0502040204020203" pitchFamily="34" charset="0"/>
              </a:rPr>
              <a:t>, Cebu City 6000, Philippines 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none" strike="noStrike" baseline="300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2</a:t>
            </a:r>
            <a:r>
              <a:rPr lang="en-US" sz="1100" u="none" strike="noStrike" baseline="0" dirty="0">
                <a:solidFill>
                  <a:schemeClr val="bg1"/>
                </a:solidFill>
                <a:latin typeface="Bahnschrift SemiLight" panose="020B0502040204020203" pitchFamily="34" charset="0"/>
              </a:rPr>
              <a:t> Research Center for Theoretical Physics, Central Visayan Institute Foundation, </a:t>
            </a:r>
            <a:r>
              <a:rPr lang="en-US" sz="1100" u="none" strike="noStrike" baseline="0" dirty="0" err="1">
                <a:solidFill>
                  <a:schemeClr val="bg1"/>
                </a:solidFill>
                <a:latin typeface="Bahnschrift SemiLight" panose="020B0502040204020203" pitchFamily="34" charset="0"/>
              </a:rPr>
              <a:t>Jagna</a:t>
            </a:r>
            <a:r>
              <a:rPr lang="en-US" sz="1100" u="none" strike="noStrike" baseline="0" dirty="0">
                <a:solidFill>
                  <a:schemeClr val="bg1"/>
                </a:solidFill>
                <a:latin typeface="Bahnschrift SemiLight" panose="020B0502040204020203" pitchFamily="34" charset="0"/>
              </a:rPr>
              <a:t>, Bohol 6308, Philippines 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none" strike="noStrike" baseline="300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3</a:t>
            </a:r>
            <a:r>
              <a:rPr lang="en-US" sz="1100" u="none" strike="noStrike" baseline="0" dirty="0">
                <a:solidFill>
                  <a:schemeClr val="bg1"/>
                </a:solidFill>
                <a:latin typeface="Bahnschrift SemiLight" panose="020B0502040204020203" pitchFamily="34" charset="0"/>
              </a:rPr>
              <a:t> Chemistry and Physics Department, Cebu Normal University, Cebu City 6000, Philippines</a:t>
            </a:r>
            <a:endParaRPr lang="en-PH" sz="2000" spc="300" baseline="0" dirty="0">
              <a:solidFill>
                <a:srgbClr val="FFFFCC"/>
              </a:solidFill>
              <a:effectLst/>
              <a:highlight>
                <a:srgbClr val="000000"/>
              </a:highlight>
              <a:latin typeface="Bahnschrift SemiLight" panose="020B0502040204020203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  <a:p>
            <a:r>
              <a:rPr lang="en-PH" sz="1200" baseline="0" dirty="0">
                <a:solidFill>
                  <a:srgbClr val="FFFFCC"/>
                </a:solidFill>
                <a:effectLst/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*corresponding author: </a:t>
            </a:r>
            <a:r>
              <a:rPr lang="en-PH" sz="1200" baseline="0" dirty="0" err="1">
                <a:solidFill>
                  <a:srgbClr val="FFFFCC"/>
                </a:solidFill>
                <a:effectLst/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cbernido.cvif@gmail.com</a:t>
            </a:r>
            <a:endParaRPr lang="en-PH" sz="1200" baseline="0" dirty="0">
              <a:solidFill>
                <a:srgbClr val="FFFFCC"/>
              </a:solidFill>
              <a:effectLst/>
              <a:latin typeface="Bahnschrift SemiLight" panose="020B0502040204020203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  <a:p>
            <a:endParaRPr lang="en-PH" sz="1200" dirty="0">
              <a:solidFill>
                <a:srgbClr val="FFFFCC"/>
              </a:solidFill>
              <a:latin typeface="Bahnschrift SemiLight" panose="020B0502040204020203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050" spc="300" dirty="0">
                <a:solidFill>
                  <a:srgbClr val="FCF348"/>
                </a:solidFill>
                <a:latin typeface="Bahnschrift SemiLight" panose="020B0502040204020203" pitchFamily="34" charset="0"/>
                <a:cs typeface="Verdana" panose="020B0604030504040204" pitchFamily="34" charset="0"/>
              </a:rPr>
              <a:t>Received: May 2018</a:t>
            </a:r>
          </a:p>
          <a:p>
            <a:r>
              <a:rPr lang="en-US" sz="1050" u="none" strike="noStrike" spc="300" baseline="0" dirty="0">
                <a:solidFill>
                  <a:srgbClr val="FCF348"/>
                </a:solidFill>
                <a:latin typeface="Bahnschrift SemiLight" panose="020B0502040204020203" pitchFamily="34" charset="0"/>
                <a:cs typeface="Verdana" panose="020B0604030504040204" pitchFamily="34" charset="0"/>
              </a:rPr>
              <a:t>Published: June 2021</a:t>
            </a:r>
            <a:br>
              <a:rPr lang="en-US" sz="1050" u="none" strike="noStrike" baseline="0" dirty="0">
                <a:solidFill>
                  <a:srgbClr val="FFC000"/>
                </a:solidFill>
                <a:highlight>
                  <a:srgbClr val="FFFF00"/>
                </a:highlight>
                <a:latin typeface="Bahnschrift SemiLight" panose="020B0502040204020203" pitchFamily="34" charset="0"/>
                <a:cs typeface="Verdana" panose="020B0604030504040204" pitchFamily="34" charset="0"/>
              </a:rPr>
            </a:br>
            <a:r>
              <a:rPr lang="en-US" sz="1200" dirty="0">
                <a:highlight>
                  <a:srgbClr val="FFFF00"/>
                </a:highlight>
                <a:latin typeface="Bahnschrift SemiLight" panose="020B0502040204020203" pitchFamily="34" charset="0"/>
              </a:rPr>
              <a:t> CLIMATE DYNAMICS (2022-2023) </a:t>
            </a:r>
            <a:r>
              <a:rPr kumimoji="0" lang="en-US" sz="1200" u="none" strike="noStrike" kern="1200" cap="none" spc="0" normalizeH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latin typeface="Bahnschrift SemiLight" panose="020B0502040204020203" pitchFamily="34" charset="0"/>
              </a:rPr>
              <a:t>IF: 4.901 </a:t>
            </a:r>
            <a:r>
              <a:rPr kumimoji="0" lang="en-US" sz="1200" u="none" strike="noStrike" kern="1200" cap="none" spc="0" normalizeH="0" noProof="0" dirty="0">
                <a:ln>
                  <a:noFill/>
                </a:ln>
                <a:solidFill>
                  <a:srgbClr val="FFC000"/>
                </a:solidFill>
                <a:effectLst/>
                <a:highlight>
                  <a:srgbClr val="FFFF00"/>
                </a:highlight>
                <a:uLnTx/>
                <a:uFillTx/>
                <a:latin typeface="Bahnschrift SemiLight" panose="020B0502040204020203" pitchFamily="34" charset="0"/>
              </a:rPr>
              <a:t>.</a:t>
            </a:r>
            <a:r>
              <a:rPr kumimoji="0" lang="en-US" sz="1200" u="none" strike="noStrike" kern="1200" cap="none" spc="0" normalizeH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latin typeface="Bahnschrift SemiLight" panose="020B0502040204020203" pitchFamily="34" charset="0"/>
              </a:rPr>
              <a:t> </a:t>
            </a:r>
            <a:endParaRPr lang="en-US" sz="1200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  <a:p>
            <a:endParaRPr lang="en-PH" sz="1200" baseline="0" dirty="0">
              <a:solidFill>
                <a:srgbClr val="FFFFCC"/>
              </a:solidFill>
              <a:effectLst/>
              <a:latin typeface="Bahnschrift SemiLight" panose="020B0502040204020203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2B7BDA0-0ABC-4941-A56E-67800A51D7BF}"/>
              </a:ext>
            </a:extLst>
          </p:cNvPr>
          <p:cNvGrpSpPr>
            <a:grpSpLocks noChangeAspect="1"/>
          </p:cNvGrpSpPr>
          <p:nvPr/>
        </p:nvGrpSpPr>
        <p:grpSpPr>
          <a:xfrm>
            <a:off x="364735" y="457987"/>
            <a:ext cx="8531889" cy="1371600"/>
            <a:chOff x="1631575" y="158280"/>
            <a:chExt cx="7080168" cy="11382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8365DA-3B1E-14F4-DB91-35B866D5B5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31575" y="295281"/>
              <a:ext cx="1890740" cy="910575"/>
              <a:chOff x="7637131" y="60212"/>
              <a:chExt cx="1301497" cy="641979"/>
            </a:xfrm>
            <a:effectLst>
              <a:outerShdw dist="12700" dir="8100000" algn="ctr" rotWithShape="0">
                <a:schemeClr val="bg1"/>
              </a:outerShdw>
            </a:effectLst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A1EBAA9-065C-41FA-BBA3-102CDFEEC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3654" b="97010" l="2658" r="95349">
                            <a14:foregroundMark x1="6645" y1="40864" x2="9967" y2="66113"/>
                            <a14:foregroundMark x1="9967" y1="66113" x2="15947" y2="77409"/>
                            <a14:foregroundMark x1="15947" y1="77409" x2="25581" y2="87708"/>
                            <a14:foregroundMark x1="25581" y1="87708" x2="39203" y2="91694"/>
                            <a14:foregroundMark x1="39203" y1="91694" x2="64452" y2="89037"/>
                            <a14:foregroundMark x1="64452" y1="89037" x2="86711" y2="73422"/>
                            <a14:foregroundMark x1="86711" y1="73422" x2="94684" y2="48173"/>
                            <a14:foregroundMark x1="94684" y1="48173" x2="89701" y2="34551"/>
                            <a14:foregroundMark x1="89701" y1="34551" x2="70432" y2="14286"/>
                            <a14:foregroundMark x1="70432" y1="14286" x2="58472" y2="7973"/>
                            <a14:foregroundMark x1="58472" y1="7973" x2="44186" y2="8970"/>
                            <a14:foregroundMark x1="44186" y1="8970" x2="19934" y2="23256"/>
                            <a14:foregroundMark x1="19934" y1="23256" x2="10631" y2="33223"/>
                            <a14:foregroundMark x1="10631" y1="33223" x2="5980" y2="44850"/>
                            <a14:foregroundMark x1="5980" y1="60133" x2="9967" y2="72093"/>
                            <a14:foregroundMark x1="9967" y1="72093" x2="29236" y2="92691"/>
                            <a14:foregroundMark x1="29236" y1="92691" x2="41860" y2="96013"/>
                            <a14:foregroundMark x1="41860" y1="96013" x2="69103" y2="92027"/>
                            <a14:foregroundMark x1="69103" y1="92027" x2="80399" y2="84053"/>
                            <a14:foregroundMark x1="80399" y1="84053" x2="92359" y2="61130"/>
                            <a14:foregroundMark x1="92359" y1="61130" x2="92691" y2="47841"/>
                            <a14:foregroundMark x1="92691" y1="47841" x2="83056" y2="21927"/>
                            <a14:foregroundMark x1="83056" y1="21927" x2="60133" y2="7641"/>
                            <a14:foregroundMark x1="60133" y1="7641" x2="45847" y2="4983"/>
                            <a14:foregroundMark x1="45847" y1="4983" x2="21595" y2="17276"/>
                            <a14:foregroundMark x1="21595" y1="17276" x2="10963" y2="26578"/>
                            <a14:foregroundMark x1="10963" y1="26578" x2="4651" y2="39867"/>
                            <a14:foregroundMark x1="4651" y1="39867" x2="2658" y2="53488"/>
                            <a14:foregroundMark x1="2658" y1="53488" x2="12957" y2="43522"/>
                            <a14:foregroundMark x1="12957" y1="43522" x2="43522" y2="28904"/>
                            <a14:foregroundMark x1="43522" y1="28904" x2="48505" y2="46844"/>
                            <a14:foregroundMark x1="48505" y1="46844" x2="44850" y2="59136"/>
                            <a14:foregroundMark x1="44850" y1="59136" x2="46512" y2="72093"/>
                            <a14:foregroundMark x1="46512" y1="72093" x2="56811" y2="79402"/>
                            <a14:foregroundMark x1="56811" y1="79402" x2="64452" y2="82060"/>
                            <a14:foregroundMark x1="31561" y1="91362" x2="55482" y2="93688"/>
                            <a14:foregroundMark x1="34219" y1="87375" x2="38206" y2="81063"/>
                            <a14:foregroundMark x1="42857" y1="94684" x2="54817" y2="96013"/>
                            <a14:foregroundMark x1="91362" y1="68106" x2="90698" y2="68106"/>
                            <a14:foregroundMark x1="84053" y1="77741" x2="91694" y2="67110"/>
                            <a14:foregroundMark x1="91694" y1="67110" x2="95681" y2="54817"/>
                            <a14:foregroundMark x1="95681" y1="54817" x2="93688" y2="41860"/>
                            <a14:foregroundMark x1="93688" y1="41860" x2="82060" y2="17940"/>
                            <a14:foregroundMark x1="82060" y1="17940" x2="58472" y2="5648"/>
                            <a14:foregroundMark x1="58472" y1="5648" x2="45183" y2="3987"/>
                            <a14:foregroundMark x1="45183" y1="3987" x2="32890" y2="7309"/>
                            <a14:foregroundMark x1="32890" y1="7309" x2="17940" y2="23920"/>
                            <a14:foregroundMark x1="31894" y1="75415" x2="49169" y2="66445"/>
                            <a14:foregroundMark x1="49169" y1="66445" x2="59801" y2="55814"/>
                            <a14:foregroundMark x1="59801" y1="55814" x2="60133" y2="55150"/>
                            <a14:foregroundMark x1="94352" y1="49502" x2="96013" y2="53821"/>
                            <a14:foregroundMark x1="36213" y1="59801" x2="61794" y2="50166"/>
                            <a14:foregroundMark x1="46844" y1="97010" x2="46844" y2="97010"/>
                            <a14:foregroundMark x1="46512" y1="3654" x2="52824" y2="4319"/>
                            <a14:foregroundMark x1="41860" y1="96346" x2="52492" y2="960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793" y="60212"/>
                <a:ext cx="635835" cy="635835"/>
              </a:xfrm>
              <a:prstGeom prst="rect">
                <a:avLst/>
              </a:prstGeom>
            </p:spPr>
          </p:pic>
          <p:pic>
            <p:nvPicPr>
              <p:cNvPr id="33" name="Picture 3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F1569006-9C57-7079-A1B9-44D69781D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7131" y="66358"/>
                <a:ext cx="635834" cy="635833"/>
              </a:xfrm>
              <a:prstGeom prst="rect">
                <a:avLst/>
              </a:prstGeom>
            </p:spPr>
          </p:pic>
        </p:grpSp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6B744149-14E7-EA81-9A7A-54F8004FB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742" y="158280"/>
              <a:ext cx="1501001" cy="1138219"/>
            </a:xfrm>
            <a:prstGeom prst="rect">
              <a:avLst/>
            </a:prstGeom>
            <a:effectLst>
              <a:outerShdw dist="12700" dir="8100000" algn="ctr" rotWithShape="0">
                <a:schemeClr val="bg1"/>
              </a:outerShdw>
            </a:effectLst>
          </p:spPr>
        </p:pic>
        <p:pic>
          <p:nvPicPr>
            <p:cNvPr id="31" name="Picture 30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D1A6F2F-2EDF-60C5-A3EC-BB1ABF38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745" y="295281"/>
              <a:ext cx="3717698" cy="910575"/>
            </a:xfrm>
            <a:prstGeom prst="rect">
              <a:avLst/>
            </a:prstGeom>
            <a:effectLst>
              <a:outerShdw dist="12700" dir="8100000" algn="tr" rotWithShape="0">
                <a:schemeClr val="bg1">
                  <a:alpha val="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40831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-0.16484 1.48148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0AA6C-C37E-17AC-3F53-53F22B41A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Apply non-Markovian stochastic processes analytical framework on NTL and other data.</a:t>
            </a:r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FC7049-CC26-1FEC-7BA9-038AFDB9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93A0A-91B7-00FB-D668-326E9DE7CFD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0C623A-9CCE-E0DF-DCAC-6940C8E9F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8" y="4420478"/>
            <a:ext cx="3657600" cy="206690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1D70EC8-4A1E-12EE-51BC-75F3A3DC6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2" y="4454395"/>
            <a:ext cx="3657600" cy="2090057"/>
          </a:xfrm>
          <a:prstGeom prst="rect">
            <a:avLst/>
          </a:prstGeom>
        </p:spPr>
      </p:pic>
      <p:pic>
        <p:nvPicPr>
          <p:cNvPr id="7" name="Picture 6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9C7D1390-719C-3593-9467-4BB59F6DB8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8" y="1379757"/>
            <a:ext cx="777240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5805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3FD5-AA30-EFC5-0A62-ED951D85D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Coral Bleaching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9B1BD9-1635-BDF4-A084-414622A58F8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074" name="Picture 2" descr="Experts: The Great Barrier Reef cannot be saved - Vox">
            <a:extLst>
              <a:ext uri="{FF2B5EF4-FFF2-40B4-BE49-F238E27FC236}">
                <a16:creationId xmlns:a16="http://schemas.microsoft.com/office/drawing/2014/main" id="{34B223D1-97AA-E297-23FF-F795E43F8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15" y="856276"/>
            <a:ext cx="8229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0CE4D9-4F3D-21E1-CF50-6D9861576133}"/>
              </a:ext>
            </a:extLst>
          </p:cNvPr>
          <p:cNvSpPr txBox="1"/>
          <p:nvPr/>
        </p:nvSpPr>
        <p:spPr>
          <a:xfrm>
            <a:off x="420714" y="6197903"/>
            <a:ext cx="43145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900" dirty="0">
              <a:hlinkClick r:id="rId4"/>
            </a:endParaRPr>
          </a:p>
          <a:p>
            <a:endParaRPr lang="en-US" sz="900" dirty="0">
              <a:hlinkClick r:id="rId4"/>
            </a:endParaRPr>
          </a:p>
          <a:p>
            <a:r>
              <a:rPr lang="en-US" sz="900" dirty="0">
                <a:hlinkClick r:id="rId5"/>
              </a:rPr>
              <a:t>https://www.vox.com/science-and-health/2017/4/18/15272634/catastrophic-coral-bleaching-great-barrier-reef-map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688390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E550-12B5-A8AE-E3CF-00D4810C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791602-6CB6-4A3F-2EC1-DDC7DF4B125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098" name="Picture 2" descr="Great Barrier Reef: Coral Bleaching">
            <a:extLst>
              <a:ext uri="{FF2B5EF4-FFF2-40B4-BE49-F238E27FC236}">
                <a16:creationId xmlns:a16="http://schemas.microsoft.com/office/drawing/2014/main" id="{A941A365-F8F1-92F2-C504-85D2C905B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9144000" cy="481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F80C4-1748-4120-9DEF-2BE4815313E2}"/>
              </a:ext>
            </a:extLst>
          </p:cNvPr>
          <p:cNvSpPr txBox="1"/>
          <p:nvPr/>
        </p:nvSpPr>
        <p:spPr>
          <a:xfrm>
            <a:off x="420714" y="6197903"/>
            <a:ext cx="43145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900" dirty="0">
              <a:hlinkClick r:id="rId4"/>
            </a:endParaRPr>
          </a:p>
          <a:p>
            <a:endParaRPr lang="en-US" sz="900" dirty="0">
              <a:hlinkClick r:id="rId4"/>
            </a:endParaRPr>
          </a:p>
          <a:p>
            <a:r>
              <a:rPr lang="en-US" sz="900" dirty="0"/>
              <a:t>https://</a:t>
            </a:r>
            <a:r>
              <a:rPr lang="en-US" sz="900" dirty="0" err="1"/>
              <a:t>storymaps.arcgis.com</a:t>
            </a:r>
            <a:r>
              <a:rPr lang="en-US" sz="900" dirty="0"/>
              <a:t>/stories/6f219ead9e5442398da48f89c53a1b89</a:t>
            </a:r>
          </a:p>
        </p:txBody>
      </p:sp>
    </p:spTree>
    <p:extLst>
      <p:ext uri="{BB962C8B-B14F-4D97-AF65-F5344CB8AC3E}">
        <p14:creationId xmlns:p14="http://schemas.microsoft.com/office/powerpoint/2010/main" val="76610981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8A3108-EAED-D644-F2AB-03698D5F8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1125" indent="0">
              <a:buNone/>
            </a:pPr>
            <a:r>
              <a:rPr lang="en-US" sz="2400" dirty="0"/>
              <a:t>Australian Institute of Marine Science (AIMS) accessible through the data portal </a:t>
            </a:r>
            <a:r>
              <a:rPr lang="en-US" sz="2400" dirty="0" err="1"/>
              <a:t>data.gov.au</a:t>
            </a:r>
            <a:r>
              <a:rPr lang="en-US" sz="2400" dirty="0"/>
              <a:t> (AIMS 2016)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4F167-C701-E228-012D-287F0715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GBR Percent Coral Cover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9A918B-7EE7-20BB-17FE-E91ACEE8DB4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9ED71-3B7C-10AF-69E7-417DAF522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722" y="1598340"/>
            <a:ext cx="5688555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80DAA0-771D-50E6-1525-AAB338363A15}"/>
              </a:ext>
            </a:extLst>
          </p:cNvPr>
          <p:cNvSpPr txBox="1"/>
          <p:nvPr/>
        </p:nvSpPr>
        <p:spPr>
          <a:xfrm>
            <a:off x="203200" y="6325464"/>
            <a:ext cx="4783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i="1" dirty="0">
                <a:effectLst/>
                <a:highlight>
                  <a:srgbClr val="FFFF00"/>
                </a:highlight>
                <a:latin typeface="Times"/>
              </a:rPr>
              <a:t>July 1985</a:t>
            </a:r>
            <a:r>
              <a:rPr lang="en-PH" i="0" dirty="0">
                <a:effectLst/>
                <a:highlight>
                  <a:srgbClr val="FFFF00"/>
                </a:highlight>
                <a:latin typeface="Times"/>
              </a:rPr>
              <a:t> </a:t>
            </a:r>
            <a:r>
              <a:rPr lang="en-PH" i="1" dirty="0">
                <a:effectLst/>
                <a:highlight>
                  <a:srgbClr val="FFFF00"/>
                </a:highlight>
                <a:latin typeface="Times"/>
              </a:rPr>
              <a:t>to June 2011</a:t>
            </a:r>
            <a:endParaRPr lang="en-PH" dirty="0">
              <a:effectLst/>
              <a:highlight>
                <a:srgbClr val="FFFF00"/>
              </a:highlight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08321426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FFBF72-641F-4811-A1FB-1F0858148B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1125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  <m:r>
                                    <a:rPr lang="en-US" sz="32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32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r>
                                    <a:rPr lang="en-US" sz="32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rgbClr val="2801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rgbClr val="2801FF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3200" b="1" i="1">
                                      <a:solidFill>
                                        <a:srgbClr val="2801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>
                                      <a:solidFill>
                                        <a:srgbClr val="2801FF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r>
                                    <a:rPr lang="en-US" sz="3200" b="1" i="1">
                                      <a:solidFill>
                                        <a:srgbClr val="2801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solidFill>
                                        <a:srgbClr val="2801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3200" b="1" i="1">
                                      <a:solidFill>
                                        <a:srgbClr val="2801F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solidFill>
                                    <a:srgbClr val="2801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en-US" sz="3200" b="1" i="1" smtClean="0">
                                      <a:solidFill>
                                        <a:srgbClr val="2801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3200" b="1" i="0" smtClean="0">
                                      <a:solidFill>
                                        <a:srgbClr val="2801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200" b="1" i="1" smtClean="0">
                                          <a:solidFill>
                                            <a:srgbClr val="2801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 smtClean="0">
                                          <a:solidFill>
                                            <a:srgbClr val="2801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𝝂</m:t>
                                      </m:r>
                                      <m:r>
                                        <a:rPr lang="en-US" sz="3200" b="1" i="1" smtClean="0">
                                          <a:solidFill>
                                            <a:srgbClr val="2801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rad>
                        </m:e>
                      </m:nary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pPr marL="111125" indent="0">
                  <a:buNone/>
                </a:pPr>
                <a:r>
                  <a:rPr lang="en-US" dirty="0"/>
                  <a:t>where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is the system memory behavior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2801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2801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f>
                          <m:fPr>
                            <m:ctrlPr>
                              <a:rPr lang="en-US" b="1" i="1">
                                <a:solidFill>
                                  <a:srgbClr val="280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rgbClr val="2801FF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US" b="1" i="1">
                                <a:solidFill>
                                  <a:srgbClr val="2801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rgbClr val="2801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rgbClr val="2801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ad>
                      <m:radPr>
                        <m:degHide m:val="on"/>
                        <m:ctrlPr>
                          <a:rPr lang="en-US" b="1" i="1" smtClean="0">
                            <a:solidFill>
                              <a:srgbClr val="2801F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b="1" i="1" smtClean="0">
                                <a:solidFill>
                                  <a:srgbClr val="280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b="1" i="0" smtClean="0">
                                <a:solidFill>
                                  <a:srgbClr val="2801FF"/>
                                </a:solidFill>
                                <a:latin typeface="Cambria Math" panose="02040503050406030204" pitchFamily="18" charset="0"/>
                              </a:rPr>
                              <m:t>𝐜𝐨𝐬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2801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rgbClr val="2801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𝝂</m:t>
                                </m:r>
                                <m:r>
                                  <a:rPr lang="en-US" b="1" i="1" smtClean="0">
                                    <a:solidFill>
                                      <a:srgbClr val="2801FF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</m:e>
                        </m:func>
                      </m:e>
                    </m:rad>
                  </m:oMath>
                </a14:m>
                <a:r>
                  <a:rPr lang="en-US" dirty="0"/>
                  <a:t> modulates the Brownian Motion B(t)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= memory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= characteristic frequency of fluctuations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FFBF72-641F-4811-A1FB-1F0858148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0" t="-26144" r="-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8D072D8-EFC5-6D86-9EA7-CB43B361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Framework with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EC015-438E-0003-1F21-F42353E0D4A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7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0A6B975-C23F-F2AA-5BE3-158AE1C7D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9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9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9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9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9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2900" b="0" i="1" smtClean="0">
                              <a:latin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9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9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9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9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en-US" sz="29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9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9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9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9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9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9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en-US" sz="29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sz="29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9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9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num>
                                <m:den>
                                  <m:r>
                                    <a:rPr lang="en-US" sz="29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2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9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2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9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9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9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9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𝜈</m:t>
                                              </m:r>
                                              <m:r>
                                                <a:rPr lang="en-US" sz="29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9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en-US" sz="2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9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29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sz="29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9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9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9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  <m:r>
                                            <a:rPr lang="en-US" sz="29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num>
                                        <m:den>
                                          <m:r>
                                            <a:rPr lang="en-US" sz="29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900" b="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sSup>
                        <m:sSupPr>
                          <m:ctrlPr>
                            <a:rPr lang="en-US" sz="2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9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9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9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9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9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9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9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en-US" sz="29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sz="29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9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9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9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9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9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9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9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9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9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9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9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900" b="0" i="1" smtClean="0">
                                      <a:latin typeface="Cambria Math" panose="02040503050406030204" pitchFamily="18" charset="0"/>
                                    </a:rPr>
                                    <m:t>√</m:t>
                                  </m:r>
                                  <m:r>
                                    <a:rPr lang="en-US" sz="29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9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9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9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𝜈</m:t>
                                              </m:r>
                                              <m:r>
                                                <a:rPr lang="en-US" sz="29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9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en-US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9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29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sz="29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9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9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9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  <m:r>
                                            <a:rPr lang="en-US" sz="29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num>
                                        <m:den>
                                          <m:r>
                                            <a:rPr lang="en-US" sz="29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= Gamma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600" dirty="0"/>
                  <a:t> = Bessel function of the first kind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600" dirty="0"/>
                  <a:t> = characteristic frequency of fluctuations</a:t>
                </a:r>
              </a:p>
              <a:p>
                <a:pPr lvl="1"/>
                <a:endParaRPr lang="en-US" sz="2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730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𝑀𝑆𝐷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900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en-US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PH" sz="2900"/>
                          <m:t>∞ 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sz="29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nor/>
                          </m:rPr>
                          <a:rPr lang="en-PH" sz="2900"/>
                          <m:t>∞ </m:t>
                        </m:r>
                      </m:sup>
                      <m:e>
                        <m:sSup>
                          <m:sSupPr>
                            <m:ctrlPr>
                              <a:rPr lang="en-US" sz="2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9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9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9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9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900" i="1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US" sz="29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73087" lvl="1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0A6B975-C23F-F2AA-5BE3-158AE1C7D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60275CD-93B6-1351-E917-F352871E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Density Function (PDF)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42E3F-9539-6331-9DF4-76FAB99C328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8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963896A-6EB6-10C9-8CE2-C4F7305B92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𝑀𝑆𝐷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marL="111125" indent="0" algn="ctr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√2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𝑀𝑆𝐷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b>
                                        </m:sSub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2(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𝑀𝑆𝐷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</a:t>
                </a:r>
              </a:p>
              <a:p>
                <a:pPr marL="111125" indent="0" algn="ctr">
                  <a:buNone/>
                </a:pPr>
                <a:endParaRPr lang="en-US" sz="3200" dirty="0"/>
              </a:p>
              <a:p>
                <a:pPr marL="111125" indent="0">
                  <a:buNone/>
                </a:pPr>
                <a:r>
                  <a:rPr lang="en-US" sz="3200" dirty="0"/>
                  <a:t>Modified Diffusion Equation:</a:t>
                </a:r>
              </a:p>
              <a:p>
                <a:pPr marL="111125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, 0</m:t>
                            </m:r>
                          </m:e>
                        </m:d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𝑀𝑆𝐷</m:t>
                                </m:r>
                              </m:e>
                            </m:d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0)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0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963896A-6EB6-10C9-8CE2-C4F7305B9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B98E6E5-899F-62E6-A328-8D975C3A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Square Displacement (MSD)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8D323-DC7D-C182-1FD4-CA233E9ADA1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FADEA0-1AB3-E32B-D2CE-BB62BE301B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2801FF"/>
                    </a:solidFill>
                  </a:rPr>
                  <a:t>T</a:t>
                </a:r>
                <a:r>
                  <a:rPr lang="en-US" sz="2800" dirty="0">
                    <a:solidFill>
                      <a:srgbClr val="2801FF"/>
                    </a:solidFill>
                  </a:rPr>
                  <a:t>heoretical Mean Squared Displacements:</a:t>
                </a:r>
                <a:endParaRPr lang="en-US" sz="2800" b="0" i="1" dirty="0">
                  <a:solidFill>
                    <a:srgbClr val="2801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2801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𝑀𝑆𝐷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Empirical</a:t>
                </a:r>
                <a:r>
                  <a:rPr lang="en-US" sz="2800" dirty="0">
                    <a:solidFill>
                      <a:srgbClr val="C00000"/>
                    </a:solidFill>
                  </a:rPr>
                  <a:t> Mean Squared Displacements:</a:t>
                </a:r>
                <a:endParaRPr lang="en-US" sz="2800" b="0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𝑀𝑆𝐷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𝑀𝑆𝐷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△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−△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△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+△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1125" indent="0">
                  <a:buNone/>
                </a:pPr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= memory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= characteristic frequency of fluctuations</a:t>
                </a:r>
              </a:p>
              <a:p>
                <a:pPr marL="111125" indent="0">
                  <a:buNone/>
                </a:pPr>
                <a:endParaRPr lang="en-US" dirty="0"/>
              </a:p>
              <a:p>
                <a:pPr marL="111125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0FADEA0-1AB3-E32B-D2CE-BB62BE301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0" t="-2179" b="-8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A10C30B-D74A-BF3B-504C-28C49EF27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vs Empirical MSDs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571B-476D-9525-6840-038B24630BA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3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riday Sessions Theme ver 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iday Sessions Theme ver 2" id="{5F26E9EF-1109-E64E-826D-AA48DD4D8EAD}" vid="{D6B28E2A-F829-F54B-969D-38036A7484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Friday Sessions Theme ver 2</Template>
  <TotalTime>1117</TotalTime>
  <Words>1143</Words>
  <Application>Microsoft Macintosh PowerPoint</Application>
  <PresentationFormat>On-screen Show (4:3)</PresentationFormat>
  <Paragraphs>176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Arial</vt:lpstr>
      <vt:lpstr>Bahnschrift</vt:lpstr>
      <vt:lpstr>Bahnschrift Condensed</vt:lpstr>
      <vt:lpstr>Bahnschrift SemiLight</vt:lpstr>
      <vt:lpstr>Balto</vt:lpstr>
      <vt:lpstr>Calibri</vt:lpstr>
      <vt:lpstr>Cambria Math</vt:lpstr>
      <vt:lpstr>Google Sans</vt:lpstr>
      <vt:lpstr>Helvetica</vt:lpstr>
      <vt:lpstr>inherit</vt:lpstr>
      <vt:lpstr>Times</vt:lpstr>
      <vt:lpstr>Times New Roman</vt:lpstr>
      <vt:lpstr>Wingdings</vt:lpstr>
      <vt:lpstr>Friday Sessions Theme ver 2</vt:lpstr>
      <vt:lpstr>PowerPoint Presentation</vt:lpstr>
      <vt:lpstr>PowerPoint Presentation</vt:lpstr>
      <vt:lpstr>Coral Bleaching</vt:lpstr>
      <vt:lpstr>PowerPoint Presentation</vt:lpstr>
      <vt:lpstr>GBR Percent Coral Cover</vt:lpstr>
      <vt:lpstr>Stochastic Framework with Memory</vt:lpstr>
      <vt:lpstr>Probability Density Function (PDF)</vt:lpstr>
      <vt:lpstr>Mean Square Displacement (MSD)</vt:lpstr>
      <vt:lpstr>Theoretical vs Empirical MSDs</vt:lpstr>
      <vt:lpstr>GBR: Theo vs Empirical MSDs</vt:lpstr>
      <vt:lpstr>Sea Surface Temperature data</vt:lpstr>
      <vt:lpstr>SST: Theo vs Empirical MSDs</vt:lpstr>
      <vt:lpstr>CO2 Levels</vt:lpstr>
      <vt:lpstr>CO2: Theo vs Empirical MSDs</vt:lpstr>
      <vt:lpstr>Summary</vt:lpstr>
      <vt:lpstr>Summary</vt:lpstr>
      <vt:lpstr>Summary</vt:lpstr>
      <vt:lpstr>Conclusions</vt:lpstr>
      <vt:lpstr>Conclusions</vt:lpstr>
      <vt:lpstr>Take-aways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 Jr Principe</dc:creator>
  <cp:lastModifiedBy>Rene Jr Principe</cp:lastModifiedBy>
  <cp:revision>9</cp:revision>
  <cp:lastPrinted>2023-06-26T09:37:21Z</cp:lastPrinted>
  <dcterms:created xsi:type="dcterms:W3CDTF">2021-11-14T02:40:23Z</dcterms:created>
  <dcterms:modified xsi:type="dcterms:W3CDTF">2024-01-29T04:56:14Z</dcterms:modified>
</cp:coreProperties>
</file>